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3" r:id="rId2"/>
    <p:sldId id="435" r:id="rId3"/>
    <p:sldId id="466" r:id="rId4"/>
    <p:sldId id="441" r:id="rId5"/>
    <p:sldId id="442" r:id="rId6"/>
    <p:sldId id="443" r:id="rId7"/>
    <p:sldId id="445" r:id="rId8"/>
    <p:sldId id="444" r:id="rId9"/>
    <p:sldId id="471" r:id="rId10"/>
    <p:sldId id="470" r:id="rId11"/>
    <p:sldId id="468" r:id="rId12"/>
    <p:sldId id="452" r:id="rId13"/>
    <p:sldId id="453" r:id="rId14"/>
    <p:sldId id="454" r:id="rId15"/>
    <p:sldId id="455" r:id="rId16"/>
    <p:sldId id="456" r:id="rId17"/>
    <p:sldId id="457" r:id="rId18"/>
    <p:sldId id="458" r:id="rId19"/>
    <p:sldId id="459" r:id="rId20"/>
    <p:sldId id="460" r:id="rId21"/>
    <p:sldId id="462" r:id="rId22"/>
    <p:sldId id="463" r:id="rId23"/>
    <p:sldId id="461" r:id="rId24"/>
    <p:sldId id="464" r:id="rId25"/>
    <p:sldId id="465" r:id="rId26"/>
    <p:sldId id="43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CC66"/>
    <a:srgbClr val="FFC715"/>
    <a:srgbClr val="FFFF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4" autoAdjust="0"/>
    <p:restoredTop sz="94660"/>
  </p:normalViewPr>
  <p:slideViewPr>
    <p:cSldViewPr>
      <p:cViewPr>
        <p:scale>
          <a:sx n="90" d="100"/>
          <a:sy n="90" d="100"/>
        </p:scale>
        <p:origin x="-1440"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8DD575-19EF-48AD-9C10-02A6C7C72027}" type="datetimeFigureOut">
              <a:rPr lang="en-US" smtClean="0"/>
              <a:t>2/20/2017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F81AFE-4EB2-47FA-B1F8-BEB9B4940A93}" type="slidenum">
              <a:rPr lang="en-US" smtClean="0"/>
              <a:t>‹#›</a:t>
            </a:fld>
            <a:endParaRPr lang="en-US"/>
          </a:p>
        </p:txBody>
      </p:sp>
    </p:spTree>
    <p:extLst>
      <p:ext uri="{BB962C8B-B14F-4D97-AF65-F5344CB8AC3E}">
        <p14:creationId xmlns:p14="http://schemas.microsoft.com/office/powerpoint/2010/main" val="420154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on flash drive!!!</a:t>
            </a:r>
            <a:endParaRPr lang="en-US" dirty="0"/>
          </a:p>
        </p:txBody>
      </p:sp>
      <p:sp>
        <p:nvSpPr>
          <p:cNvPr id="4" name="Slide Number Placeholder 3"/>
          <p:cNvSpPr>
            <a:spLocks noGrp="1"/>
          </p:cNvSpPr>
          <p:nvPr>
            <p:ph type="sldNum" sz="quarter" idx="10"/>
          </p:nvPr>
        </p:nvSpPr>
        <p:spPr/>
        <p:txBody>
          <a:bodyPr/>
          <a:lstStyle/>
          <a:p>
            <a:fld id="{D5F81AFE-4EB2-47FA-B1F8-BEB9B4940A93}" type="slidenum">
              <a:rPr lang="en-US" smtClean="0"/>
              <a:t>3</a:t>
            </a:fld>
            <a:endParaRPr lang="en-US"/>
          </a:p>
        </p:txBody>
      </p:sp>
    </p:spTree>
    <p:extLst>
      <p:ext uri="{BB962C8B-B14F-4D97-AF65-F5344CB8AC3E}">
        <p14:creationId xmlns:p14="http://schemas.microsoft.com/office/powerpoint/2010/main" val="180983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Blank AR market</a:t>
            </a:r>
            <a:r>
              <a:rPr lang="en-US" baseline="0" dirty="0" smtClean="0"/>
              <a:t> and farmer apps are on your flash drives . . . </a:t>
            </a:r>
            <a:endParaRPr lang="en-US" dirty="0"/>
          </a:p>
        </p:txBody>
      </p:sp>
      <p:sp>
        <p:nvSpPr>
          <p:cNvPr id="4" name="Slide Number Placeholder 3"/>
          <p:cNvSpPr>
            <a:spLocks noGrp="1"/>
          </p:cNvSpPr>
          <p:nvPr>
            <p:ph type="sldNum" sz="quarter" idx="10"/>
          </p:nvPr>
        </p:nvSpPr>
        <p:spPr/>
        <p:txBody>
          <a:bodyPr/>
          <a:lstStyle/>
          <a:p>
            <a:fld id="{D5F81AFE-4EB2-47FA-B1F8-BEB9B4940A93}" type="slidenum">
              <a:rPr lang="en-US" smtClean="0"/>
              <a:t>7</a:t>
            </a:fld>
            <a:endParaRPr lang="en-US"/>
          </a:p>
        </p:txBody>
      </p:sp>
    </p:spTree>
    <p:extLst>
      <p:ext uri="{BB962C8B-B14F-4D97-AF65-F5344CB8AC3E}">
        <p14:creationId xmlns:p14="http://schemas.microsoft.com/office/powerpoint/2010/main" val="111338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do not accept the Fruit and Vegetable Cash Value Benefits (CVBs) that WIC participants</a:t>
            </a:r>
            <a:r>
              <a:rPr lang="en-US" baseline="0" dirty="0" smtClean="0"/>
              <a:t> may use at grocery stores.</a:t>
            </a:r>
            <a:endParaRPr lang="en-US" dirty="0"/>
          </a:p>
        </p:txBody>
      </p:sp>
      <p:sp>
        <p:nvSpPr>
          <p:cNvPr id="4" name="Slide Number Placeholder 3"/>
          <p:cNvSpPr>
            <a:spLocks noGrp="1"/>
          </p:cNvSpPr>
          <p:nvPr>
            <p:ph type="sldNum" sz="quarter" idx="10"/>
          </p:nvPr>
        </p:nvSpPr>
        <p:spPr/>
        <p:txBody>
          <a:bodyPr/>
          <a:lstStyle/>
          <a:p>
            <a:fld id="{D5F81AFE-4EB2-47FA-B1F8-BEB9B4940A93}" type="slidenum">
              <a:rPr lang="en-US" smtClean="0"/>
              <a:t>9</a:t>
            </a:fld>
            <a:endParaRPr lang="en-US"/>
          </a:p>
        </p:txBody>
      </p:sp>
    </p:spTree>
    <p:extLst>
      <p:ext uri="{BB962C8B-B14F-4D97-AF65-F5344CB8AC3E}">
        <p14:creationId xmlns:p14="http://schemas.microsoft.com/office/powerpoint/2010/main" val="395631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6F9A67-1988-4D52-AF9D-B59FE8C97B03}"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5F5A2-7B37-44EC-B137-060C65D6311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F9A67-1988-4D52-AF9D-B59FE8C97B03}"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5F5A2-7B37-44EC-B137-060C65D631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F9A67-1988-4D52-AF9D-B59FE8C97B03}"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5F5A2-7B37-44EC-B137-060C65D631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F9A67-1988-4D52-AF9D-B59FE8C97B03}"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5F5A2-7B37-44EC-B137-060C65D631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6F9A67-1988-4D52-AF9D-B59FE8C97B03}"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5F5A2-7B37-44EC-B137-060C65D6311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6F9A67-1988-4D52-AF9D-B59FE8C97B03}"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5F5A2-7B37-44EC-B137-060C65D6311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6F9A67-1988-4D52-AF9D-B59FE8C97B03}" type="datetimeFigureOut">
              <a:rPr lang="en-US" smtClean="0"/>
              <a:pPr/>
              <a:t>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15F5A2-7B37-44EC-B137-060C65D6311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6F9A67-1988-4D52-AF9D-B59FE8C97B03}" type="datetimeFigureOut">
              <a:rPr lang="en-US" smtClean="0"/>
              <a:pPr/>
              <a:t>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15F5A2-7B37-44EC-B137-060C65D631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6F9A67-1988-4D52-AF9D-B59FE8C97B03}" type="datetimeFigureOut">
              <a:rPr lang="en-US" smtClean="0"/>
              <a:pPr/>
              <a:t>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15F5A2-7B37-44EC-B137-060C65D631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F9A67-1988-4D52-AF9D-B59FE8C97B03}"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5F5A2-7B37-44EC-B137-060C65D6311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F9A67-1988-4D52-AF9D-B59FE8C97B03}"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5F5A2-7B37-44EC-B137-060C65D6311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F9A67-1988-4D52-AF9D-B59FE8C97B03}" type="datetimeFigureOut">
              <a:rPr lang="en-US" smtClean="0"/>
              <a:pPr/>
              <a:t>2/20/2017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5F5A2-7B37-44EC-B137-060C65D6311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6096000" cy="5386090"/>
          </a:xfrm>
          <a:prstGeom prst="rect">
            <a:avLst/>
          </a:prstGeom>
          <a:noFill/>
        </p:spPr>
        <p:txBody>
          <a:bodyPr wrap="square" rtlCol="0">
            <a:spAutoFit/>
          </a:bodyPr>
          <a:lstStyle/>
          <a:p>
            <a:pPr algn="ctr"/>
            <a:endParaRPr lang="en-US" sz="1400" b="1" dirty="0" smtClean="0">
              <a:solidFill>
                <a:srgbClr val="FFFFCC"/>
              </a:solidFill>
              <a:effectLst>
                <a:outerShdw blurRad="38100" dist="38100" dir="2700000" algn="tl">
                  <a:srgbClr val="000000">
                    <a:alpha val="43137"/>
                  </a:srgbClr>
                </a:outerShdw>
              </a:effectLst>
            </a:endParaRPr>
          </a:p>
          <a:p>
            <a:pPr algn="ctr"/>
            <a:endParaRPr lang="en-US" sz="1400" b="1" dirty="0">
              <a:solidFill>
                <a:srgbClr val="FFFFCC"/>
              </a:solidFill>
              <a:effectLst>
                <a:outerShdw blurRad="38100" dist="38100" dir="2700000" algn="tl">
                  <a:srgbClr val="000000">
                    <a:alpha val="43137"/>
                  </a:srgbClr>
                </a:outerShdw>
              </a:effectLst>
            </a:endParaRPr>
          </a:p>
          <a:p>
            <a:pPr marL="914400" algn="ctr">
              <a:spcBef>
                <a:spcPts val="1200"/>
              </a:spcBef>
            </a:pPr>
            <a:r>
              <a:rPr lang="en-US" sz="3600" b="1" dirty="0" smtClean="0">
                <a:solidFill>
                  <a:srgbClr val="FFCC66"/>
                </a:solidFill>
                <a:effectLst>
                  <a:outerShdw blurRad="50800" dist="38100" dir="2700000" algn="tl">
                    <a:srgbClr val="000000">
                      <a:alpha val="40000"/>
                    </a:srgbClr>
                  </a:outerShdw>
                </a:effectLst>
              </a:rPr>
              <a:t>WIC Farmers’ Market Nutrition Program</a:t>
            </a:r>
          </a:p>
          <a:p>
            <a:pPr algn="ctr"/>
            <a:endParaRPr lang="en-US" b="1" dirty="0" smtClean="0">
              <a:solidFill>
                <a:srgbClr val="FFFFCC"/>
              </a:solidFill>
              <a:effectLst>
                <a:outerShdw blurRad="50800" dist="38100" dir="2700000" algn="tl">
                  <a:srgbClr val="000000">
                    <a:alpha val="40000"/>
                  </a:srgbClr>
                </a:outerShdw>
              </a:effectLst>
            </a:endParaRPr>
          </a:p>
          <a:p>
            <a:pPr marL="914400" algn="ctr"/>
            <a:r>
              <a:rPr lang="en-US" b="1" dirty="0" smtClean="0">
                <a:solidFill>
                  <a:srgbClr val="FFFFCC"/>
                </a:solidFill>
                <a:effectLst>
                  <a:outerShdw blurRad="50800" dist="38100" dir="2700000" algn="tl">
                    <a:srgbClr val="000000">
                      <a:alpha val="40000"/>
                    </a:srgbClr>
                  </a:outerShdw>
                </a:effectLst>
              </a:rPr>
              <a:t>Debra Bolding</a:t>
            </a:r>
          </a:p>
          <a:p>
            <a:pPr marL="914400" algn="ctr">
              <a:spcBef>
                <a:spcPts val="600"/>
              </a:spcBef>
            </a:pPr>
            <a:r>
              <a:rPr lang="en-US" b="1" dirty="0" smtClean="0">
                <a:solidFill>
                  <a:srgbClr val="FFFFCC"/>
                </a:solidFill>
                <a:effectLst>
                  <a:outerShdw blurRad="50800" dist="38100" dir="2700000" algn="tl">
                    <a:srgbClr val="000000">
                      <a:alpha val="40000"/>
                    </a:srgbClr>
                  </a:outerShdw>
                </a:effectLst>
              </a:rPr>
              <a:t>Co-Manager Howard County Farmers’ Market</a:t>
            </a:r>
          </a:p>
          <a:p>
            <a:pPr marL="914400" algn="ctr"/>
            <a:r>
              <a:rPr lang="en-US" b="1" dirty="0" smtClean="0">
                <a:solidFill>
                  <a:srgbClr val="FFFFCC"/>
                </a:solidFill>
                <a:effectLst>
                  <a:outerShdw blurRad="50800" dist="38100" dir="2700000" algn="tl">
                    <a:srgbClr val="000000">
                      <a:alpha val="40000"/>
                    </a:srgbClr>
                  </a:outerShdw>
                </a:effectLst>
              </a:rPr>
              <a:t>Chairman, Nashville Growing Healthy Communities</a:t>
            </a:r>
          </a:p>
          <a:p>
            <a:pPr algn="ctr">
              <a:spcBef>
                <a:spcPts val="1200"/>
              </a:spcBef>
            </a:pPr>
            <a:endParaRPr lang="en-US" sz="3600" b="1" dirty="0">
              <a:solidFill>
                <a:srgbClr val="FFCC66"/>
              </a:solidFill>
              <a:effectLst>
                <a:outerShdw blurRad="50800" dist="38100" dir="2700000" algn="tl">
                  <a:srgbClr val="000000">
                    <a:alpha val="40000"/>
                  </a:srgbClr>
                </a:outerShdw>
              </a:effectLst>
            </a:endParaRPr>
          </a:p>
          <a:p>
            <a:pPr marL="914400" algn="ctr"/>
            <a:r>
              <a:rPr lang="en-US" sz="2000" b="1" dirty="0">
                <a:solidFill>
                  <a:srgbClr val="FFFFCC"/>
                </a:solidFill>
                <a:effectLst>
                  <a:outerShdw blurRad="38100" dist="38100" dir="2700000" algn="tl">
                    <a:srgbClr val="000000">
                      <a:alpha val="43137"/>
                    </a:srgbClr>
                  </a:outerShdw>
                </a:effectLst>
              </a:rPr>
              <a:t>Farmers’ Market Vendor Training</a:t>
            </a:r>
          </a:p>
          <a:p>
            <a:pPr marL="914400" algn="ctr">
              <a:spcBef>
                <a:spcPts val="600"/>
              </a:spcBef>
            </a:pPr>
            <a:r>
              <a:rPr lang="en-US" sz="1600" b="1" dirty="0">
                <a:solidFill>
                  <a:srgbClr val="FFFFCC"/>
                </a:solidFill>
                <a:effectLst>
                  <a:outerShdw blurRad="38100" dist="38100" dir="2700000" algn="tl">
                    <a:srgbClr val="000000">
                      <a:alpha val="43137"/>
                    </a:srgbClr>
                  </a:outerShdw>
                </a:effectLst>
              </a:rPr>
              <a:t>January 31, 2017</a:t>
            </a:r>
          </a:p>
          <a:p>
            <a:pPr marL="914400" algn="ctr">
              <a:spcBef>
                <a:spcPts val="600"/>
              </a:spcBef>
            </a:pPr>
            <a:r>
              <a:rPr lang="en-US" sz="1600" b="1" dirty="0">
                <a:solidFill>
                  <a:srgbClr val="FFFFCC"/>
                </a:solidFill>
                <a:effectLst>
                  <a:outerShdw blurRad="38100" dist="38100" dir="2700000" algn="tl">
                    <a:srgbClr val="000000">
                      <a:alpha val="43137"/>
                    </a:srgbClr>
                  </a:outerShdw>
                </a:effectLst>
              </a:rPr>
              <a:t>Hempstead Hall</a:t>
            </a:r>
          </a:p>
          <a:p>
            <a:pPr marL="914400" algn="ctr">
              <a:spcBef>
                <a:spcPts val="600"/>
              </a:spcBef>
            </a:pPr>
            <a:r>
              <a:rPr lang="en-US" sz="1600" b="1" dirty="0">
                <a:solidFill>
                  <a:srgbClr val="FFFFCC"/>
                </a:solidFill>
                <a:effectLst>
                  <a:outerShdw blurRad="38100" dist="38100" dir="2700000" algn="tl">
                    <a:srgbClr val="000000">
                      <a:alpha val="43137"/>
                    </a:srgbClr>
                  </a:outerShdw>
                </a:effectLst>
              </a:rPr>
              <a:t>Hope, AR</a:t>
            </a:r>
          </a:p>
          <a:p>
            <a:pPr algn="ctr">
              <a:spcBef>
                <a:spcPts val="1200"/>
              </a:spcBef>
            </a:pPr>
            <a:endParaRPr lang="en-US" dirty="0">
              <a:solidFill>
                <a:srgbClr val="FFCC66"/>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07145"/>
            <a:ext cx="3200400" cy="4343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812585"/>
            <a:ext cx="2743201" cy="2639850"/>
          </a:xfrm>
        </p:spPr>
        <p:txBody>
          <a:bodyPr>
            <a:normAutofit/>
          </a:bodyPr>
          <a:lstStyle/>
          <a:p>
            <a:pPr algn="l"/>
            <a:r>
              <a:rPr lang="en-US" sz="2800" b="1" u="sng" dirty="0" smtClean="0">
                <a:solidFill>
                  <a:srgbClr val="FFFF99"/>
                </a:solidFill>
                <a:effectLst>
                  <a:outerShdw blurRad="38100" dist="38100" dir="2700000" algn="tl">
                    <a:srgbClr val="000000">
                      <a:alpha val="43137"/>
                    </a:srgbClr>
                  </a:outerShdw>
                </a:effectLst>
              </a:rPr>
              <a:t>Items </a:t>
            </a:r>
            <a:r>
              <a:rPr lang="en-US" sz="2800" b="1" u="sng" dirty="0" smtClean="0">
                <a:solidFill>
                  <a:srgbClr val="FFCC66"/>
                </a:solidFill>
                <a:effectLst>
                  <a:outerShdw blurRad="38100" dist="38100" dir="2700000" algn="tl">
                    <a:srgbClr val="000000">
                      <a:alpha val="43137"/>
                    </a:srgbClr>
                  </a:outerShdw>
                </a:effectLst>
              </a:rPr>
              <a:t>MUST</a:t>
            </a:r>
            <a:r>
              <a:rPr lang="en-US" sz="2800" b="1" u="sng" dirty="0" smtClean="0">
                <a:solidFill>
                  <a:srgbClr val="FFFF99"/>
                </a:solidFill>
                <a:effectLst>
                  <a:outerShdw blurRad="38100" dist="38100" dir="2700000" algn="tl">
                    <a:srgbClr val="000000">
                      <a:alpha val="43137"/>
                    </a:srgbClr>
                  </a:outerShdw>
                </a:effectLst>
              </a:rPr>
              <a:t> be on this list </a:t>
            </a:r>
            <a:r>
              <a:rPr lang="en-US" sz="2800" b="1" dirty="0" smtClean="0">
                <a:solidFill>
                  <a:srgbClr val="FFFF99"/>
                </a:solidFill>
                <a:effectLst>
                  <a:outerShdw blurRad="38100" dist="38100" dir="2700000" algn="tl">
                    <a:srgbClr val="000000">
                      <a:alpha val="43137"/>
                    </a:srgbClr>
                  </a:outerShdw>
                </a:effectLst>
              </a:rPr>
              <a:t>. . .</a:t>
            </a:r>
            <a:endParaRPr lang="en-US" sz="2800" b="1" dirty="0">
              <a:solidFill>
                <a:srgbClr val="FFFF99"/>
              </a:solidFill>
              <a:effectLst>
                <a:outerShdw blurRad="38100" dist="38100" dir="2700000" algn="tl">
                  <a:srgbClr val="000000">
                    <a:alpha val="43137"/>
                  </a:srgbClr>
                </a:outerShdw>
              </a:effectLst>
            </a:endParaRPr>
          </a:p>
        </p:txBody>
      </p:sp>
      <p:grpSp>
        <p:nvGrpSpPr>
          <p:cNvPr id="12" name="Group 11"/>
          <p:cNvGrpSpPr/>
          <p:nvPr/>
        </p:nvGrpSpPr>
        <p:grpSpPr>
          <a:xfrm>
            <a:off x="152400" y="118711"/>
            <a:ext cx="8839200" cy="1323439"/>
            <a:chOff x="76200" y="118711"/>
            <a:chExt cx="8610600" cy="1323439"/>
          </a:xfrm>
        </p:grpSpPr>
        <p:sp>
          <p:nvSpPr>
            <p:cNvPr id="13" name="TextBox 12"/>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1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33" t="4538" r="6542" b="10081"/>
          <a:stretch/>
        </p:blipFill>
        <p:spPr bwMode="auto">
          <a:xfrm>
            <a:off x="152400" y="1600199"/>
            <a:ext cx="4038600" cy="506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0635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362200"/>
            <a:ext cx="3852129" cy="3016210"/>
          </a:xfrm>
          <a:prstGeom prst="rect">
            <a:avLst/>
          </a:prstGeom>
        </p:spPr>
        <p:txBody>
          <a:bodyPr wrap="square">
            <a:spAutoFit/>
          </a:bodyPr>
          <a:lstStyle/>
          <a:p>
            <a:pPr lvl="0"/>
            <a:r>
              <a:rPr lang="en-US" sz="2000" b="1" dirty="0" smtClean="0">
                <a:solidFill>
                  <a:srgbClr val="FFFF99"/>
                </a:solidFill>
              </a:rPr>
              <a:t>Farmers:</a:t>
            </a:r>
          </a:p>
          <a:p>
            <a:pPr marL="285750" lvl="0" indent="-285750">
              <a:spcBef>
                <a:spcPts val="3000"/>
              </a:spcBef>
              <a:buClr>
                <a:srgbClr val="FFFF99"/>
              </a:buClr>
              <a:buFont typeface="Wingdings" panose="05000000000000000000" pitchFamily="2" charset="2"/>
              <a:buChar char="§"/>
            </a:pPr>
            <a:r>
              <a:rPr lang="en-US" sz="2000" b="1" dirty="0" smtClean="0"/>
              <a:t>Must </a:t>
            </a:r>
            <a:r>
              <a:rPr lang="en-US" sz="2000" b="1" dirty="0"/>
              <a:t>display the current </a:t>
            </a:r>
            <a:r>
              <a:rPr lang="en-US" sz="2000" b="1" dirty="0">
                <a:solidFill>
                  <a:srgbClr val="FFFF99"/>
                </a:solidFill>
              </a:rPr>
              <a:t>WIC FMNP </a:t>
            </a:r>
            <a:r>
              <a:rPr lang="en-US" sz="2000" b="1" dirty="0" smtClean="0">
                <a:solidFill>
                  <a:srgbClr val="FFFF99"/>
                </a:solidFill>
              </a:rPr>
              <a:t>Poster </a:t>
            </a:r>
            <a:r>
              <a:rPr lang="en-US" sz="2000" b="1" dirty="0" smtClean="0"/>
              <a:t>at their booth.</a:t>
            </a:r>
          </a:p>
          <a:p>
            <a:pPr marL="285750" lvl="0" indent="-285750">
              <a:spcBef>
                <a:spcPts val="3000"/>
              </a:spcBef>
              <a:buClr>
                <a:srgbClr val="FFFF99"/>
              </a:buClr>
              <a:buFont typeface="Wingdings" panose="05000000000000000000" pitchFamily="2" charset="2"/>
              <a:buChar char="§"/>
            </a:pPr>
            <a:r>
              <a:rPr lang="en-US" sz="2000" b="1" dirty="0" smtClean="0"/>
              <a:t>Write the </a:t>
            </a:r>
            <a:r>
              <a:rPr lang="en-US" sz="2000" b="1" dirty="0">
                <a:solidFill>
                  <a:srgbClr val="FFFF99"/>
                </a:solidFill>
              </a:rPr>
              <a:t>market number </a:t>
            </a:r>
            <a:r>
              <a:rPr lang="en-US" sz="2000" b="1" dirty="0"/>
              <a:t>and </a:t>
            </a:r>
            <a:r>
              <a:rPr lang="en-US" sz="2000" b="1" dirty="0" smtClean="0"/>
              <a:t>the </a:t>
            </a:r>
            <a:r>
              <a:rPr lang="en-US" sz="2000" b="1" dirty="0">
                <a:solidFill>
                  <a:srgbClr val="FFFF99"/>
                </a:solidFill>
              </a:rPr>
              <a:t>farmer number </a:t>
            </a:r>
            <a:r>
              <a:rPr lang="en-US" sz="2000" b="1" dirty="0"/>
              <a:t>on the WIC </a:t>
            </a:r>
            <a:r>
              <a:rPr lang="en-US" sz="2000" b="1" dirty="0" smtClean="0"/>
              <a:t>Poster</a:t>
            </a:r>
            <a:r>
              <a:rPr lang="en-US" sz="2000" b="1" dirty="0"/>
              <a:t> </a:t>
            </a:r>
            <a:r>
              <a:rPr lang="en-US" sz="2000" b="1" dirty="0" smtClean="0"/>
              <a:t>(listed </a:t>
            </a:r>
            <a:r>
              <a:rPr lang="en-US" sz="2000" b="1" dirty="0"/>
              <a:t>on the </a:t>
            </a:r>
            <a:r>
              <a:rPr lang="en-US" sz="2000" b="1" dirty="0" smtClean="0"/>
              <a:t>approval letter sent </a:t>
            </a:r>
            <a:r>
              <a:rPr lang="en-US" sz="2000" b="1" dirty="0"/>
              <a:t>in the mail</a:t>
            </a:r>
            <a:r>
              <a:rPr lang="en-US" sz="2000" b="1" dirty="0" smtClean="0"/>
              <a:t>.) </a:t>
            </a:r>
            <a:endParaRPr lang="en-US" sz="2000" b="1" dirty="0"/>
          </a:p>
        </p:txBody>
      </p:sp>
      <p:grpSp>
        <p:nvGrpSpPr>
          <p:cNvPr id="11" name="Group 10"/>
          <p:cNvGrpSpPr/>
          <p:nvPr/>
        </p:nvGrpSpPr>
        <p:grpSpPr>
          <a:xfrm>
            <a:off x="152400" y="118711"/>
            <a:ext cx="8839200" cy="1323439"/>
            <a:chOff x="76200" y="118711"/>
            <a:chExt cx="8610600" cy="1323439"/>
          </a:xfrm>
        </p:grpSpPr>
        <p:sp>
          <p:nvSpPr>
            <p:cNvPr id="12" name="TextBox 11"/>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1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098" name="Picture 2"/>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456572" y="2350169"/>
            <a:ext cx="4301354" cy="3321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754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8938" y="2209800"/>
            <a:ext cx="7631119" cy="4616648"/>
          </a:xfrm>
          <a:prstGeom prst="rect">
            <a:avLst/>
          </a:prstGeom>
        </p:spPr>
        <p:txBody>
          <a:bodyPr wrap="square">
            <a:spAutoFit/>
          </a:bodyPr>
          <a:lstStyle/>
          <a:p>
            <a:pPr lvl="0"/>
            <a:r>
              <a:rPr lang="en-US" sz="2400" b="1" dirty="0" smtClean="0">
                <a:solidFill>
                  <a:srgbClr val="FFFF99"/>
                </a:solidFill>
              </a:rPr>
              <a:t>Accept </a:t>
            </a:r>
            <a:r>
              <a:rPr lang="en-US" sz="2400" b="1" dirty="0">
                <a:solidFill>
                  <a:srgbClr val="FFFF99"/>
                </a:solidFill>
              </a:rPr>
              <a:t>FMNP checks </a:t>
            </a:r>
            <a:r>
              <a:rPr lang="en-US" sz="2400" b="1" dirty="0" smtClean="0">
                <a:solidFill>
                  <a:srgbClr val="FFFF99"/>
                </a:solidFill>
              </a:rPr>
              <a:t>May 1 - September 30.  </a:t>
            </a:r>
          </a:p>
          <a:p>
            <a:pPr lvl="0"/>
            <a:endParaRPr lang="en-US" b="1" dirty="0"/>
          </a:p>
          <a:p>
            <a:pPr lvl="0"/>
            <a:r>
              <a:rPr lang="en-US" b="1" dirty="0" smtClean="0"/>
              <a:t>The </a:t>
            </a:r>
            <a:r>
              <a:rPr lang="en-US" b="1" dirty="0"/>
              <a:t>FMNP </a:t>
            </a:r>
            <a:r>
              <a:rPr lang="en-US" b="1" dirty="0" smtClean="0"/>
              <a:t>coupons </a:t>
            </a:r>
            <a:r>
              <a:rPr lang="en-US" b="1" dirty="0"/>
              <a:t>will say </a:t>
            </a:r>
            <a:r>
              <a:rPr lang="en-US" b="1" u="sng" dirty="0">
                <a:solidFill>
                  <a:srgbClr val="FFFF99"/>
                </a:solidFill>
              </a:rPr>
              <a:t>“</a:t>
            </a:r>
            <a:r>
              <a:rPr lang="en-US" b="1" u="sng" dirty="0" smtClean="0">
                <a:solidFill>
                  <a:srgbClr val="FFFF99"/>
                </a:solidFill>
              </a:rPr>
              <a:t>2017 </a:t>
            </a:r>
            <a:r>
              <a:rPr lang="en-US" b="1" u="sng" dirty="0">
                <a:solidFill>
                  <a:srgbClr val="FFFF99"/>
                </a:solidFill>
              </a:rPr>
              <a:t>Arkansas WIC Farmers’ Market Nutrition Program” </a:t>
            </a:r>
            <a:r>
              <a:rPr lang="en-US" b="1" dirty="0" smtClean="0"/>
              <a:t>.  </a:t>
            </a:r>
          </a:p>
          <a:p>
            <a:pPr lvl="0"/>
            <a:endParaRPr lang="en-US" b="1" dirty="0" smtClean="0"/>
          </a:p>
          <a:p>
            <a:pPr lvl="0"/>
            <a:endParaRPr lang="en-US" b="1" dirty="0"/>
          </a:p>
          <a:p>
            <a:pPr lvl="0"/>
            <a:endParaRPr lang="en-US" b="1" dirty="0" smtClean="0"/>
          </a:p>
          <a:p>
            <a:pPr lvl="0"/>
            <a:endParaRPr lang="en-US" b="1" dirty="0"/>
          </a:p>
          <a:p>
            <a:pPr lvl="0"/>
            <a:endParaRPr lang="en-US" b="1" dirty="0" smtClean="0"/>
          </a:p>
          <a:p>
            <a:pPr lvl="0"/>
            <a:endParaRPr lang="en-US" b="1" dirty="0"/>
          </a:p>
          <a:p>
            <a:pPr lvl="0"/>
            <a:endParaRPr lang="en-US" b="1" dirty="0" smtClean="0"/>
          </a:p>
          <a:p>
            <a:pPr lvl="0"/>
            <a:endParaRPr lang="en-US" b="1" dirty="0"/>
          </a:p>
          <a:p>
            <a:pPr lvl="0"/>
            <a:endParaRPr lang="en-US" b="1" dirty="0"/>
          </a:p>
          <a:p>
            <a:pPr lvl="0"/>
            <a:r>
              <a:rPr lang="en-US" b="1" u="sng" dirty="0" smtClean="0"/>
              <a:t>Farmers </a:t>
            </a:r>
            <a:r>
              <a:rPr lang="en-US" b="1" u="sng" dirty="0"/>
              <a:t>cannot accept Cash Value Benefits (CVBs).  They will not be paid for CVBs under any circumstances</a:t>
            </a:r>
            <a:r>
              <a:rPr lang="en-US" b="1" dirty="0"/>
              <a:t>. </a:t>
            </a:r>
          </a:p>
          <a:p>
            <a:r>
              <a:rPr lang="en-US" b="1" dirty="0"/>
              <a:t> </a:t>
            </a:r>
          </a:p>
        </p:txBody>
      </p:sp>
      <p:grpSp>
        <p:nvGrpSpPr>
          <p:cNvPr id="10" name="Group 9"/>
          <p:cNvGrpSpPr/>
          <p:nvPr/>
        </p:nvGrpSpPr>
        <p:grpSpPr>
          <a:xfrm>
            <a:off x="152400" y="118711"/>
            <a:ext cx="8839200" cy="1323439"/>
            <a:chOff x="76200" y="118711"/>
            <a:chExt cx="8610600" cy="1323439"/>
          </a:xfrm>
        </p:grpSpPr>
        <p:sp>
          <p:nvSpPr>
            <p:cNvPr id="11" name="TextBox 10"/>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652100"/>
            <a:ext cx="4495800" cy="1902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1951530" y="3518160"/>
            <a:ext cx="3331308" cy="52044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722890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67060"/>
            <a:ext cx="1995507" cy="4719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320619" y="2860238"/>
            <a:ext cx="3279661" cy="2585323"/>
          </a:xfrm>
          <a:prstGeom prst="rect">
            <a:avLst/>
          </a:prstGeom>
        </p:spPr>
        <p:txBody>
          <a:bodyPr wrap="square">
            <a:spAutoFit/>
          </a:bodyPr>
          <a:lstStyle/>
          <a:p>
            <a:pPr lvl="0" algn="ctr">
              <a:lnSpc>
                <a:spcPct val="150000"/>
              </a:lnSpc>
            </a:pPr>
            <a:r>
              <a:rPr lang="en-US" sz="2400" b="1" dirty="0" smtClean="0">
                <a:solidFill>
                  <a:srgbClr val="FFFF99"/>
                </a:solidFill>
              </a:rPr>
              <a:t>Vendors </a:t>
            </a:r>
            <a:r>
              <a:rPr lang="en-US" sz="2400" b="1" u="sng" dirty="0" smtClean="0">
                <a:solidFill>
                  <a:srgbClr val="FFFF99"/>
                </a:solidFill>
              </a:rPr>
              <a:t>DO NOT </a:t>
            </a:r>
            <a:r>
              <a:rPr lang="en-US" sz="2400" b="1" dirty="0" smtClean="0">
                <a:solidFill>
                  <a:srgbClr val="FFFF99"/>
                </a:solidFill>
              </a:rPr>
              <a:t>request the yellow booklet as they did in the past!</a:t>
            </a:r>
            <a:endParaRPr lang="en-US" sz="2400" b="1" u="sng" dirty="0">
              <a:solidFill>
                <a:srgbClr val="FFFF99"/>
              </a:solidFill>
            </a:endParaRPr>
          </a:p>
          <a:p>
            <a:pPr algn="ctr"/>
            <a:r>
              <a:rPr lang="en-US" b="1" dirty="0"/>
              <a:t> </a:t>
            </a:r>
          </a:p>
        </p:txBody>
      </p:sp>
      <p:grpSp>
        <p:nvGrpSpPr>
          <p:cNvPr id="11" name="Group 10"/>
          <p:cNvGrpSpPr/>
          <p:nvPr/>
        </p:nvGrpSpPr>
        <p:grpSpPr>
          <a:xfrm>
            <a:off x="152400" y="118711"/>
            <a:ext cx="8839200" cy="1323439"/>
            <a:chOff x="76200" y="118711"/>
            <a:chExt cx="8610600" cy="1323439"/>
          </a:xfrm>
        </p:grpSpPr>
        <p:sp>
          <p:nvSpPr>
            <p:cNvPr id="12" name="TextBox 11"/>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Flowchart: Summing Junction 1"/>
          <p:cNvSpPr/>
          <p:nvPr/>
        </p:nvSpPr>
        <p:spPr>
          <a:xfrm>
            <a:off x="5105400" y="2667000"/>
            <a:ext cx="2895600" cy="2971800"/>
          </a:xfrm>
          <a:prstGeom prst="flowChartSummingJunction">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442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2509590"/>
            <a:ext cx="5257800" cy="3354765"/>
          </a:xfrm>
          <a:prstGeom prst="rect">
            <a:avLst/>
          </a:prstGeom>
        </p:spPr>
        <p:txBody>
          <a:bodyPr wrap="square">
            <a:spAutoFit/>
          </a:bodyPr>
          <a:lstStyle/>
          <a:p>
            <a:pPr marL="342900" lvl="0" indent="-342900">
              <a:spcBef>
                <a:spcPts val="600"/>
              </a:spcBef>
              <a:buFont typeface="Wingdings" panose="05000000000000000000" pitchFamily="2" charset="2"/>
              <a:buChar char="Ø"/>
            </a:pPr>
            <a:r>
              <a:rPr lang="en-US" sz="2400" b="1" dirty="0"/>
              <a:t>Charge WIC participants the </a:t>
            </a:r>
            <a:r>
              <a:rPr lang="en-US" sz="2400" b="1" dirty="0">
                <a:solidFill>
                  <a:srgbClr val="FFFF99"/>
                </a:solidFill>
              </a:rPr>
              <a:t>same price as other customers</a:t>
            </a:r>
            <a:r>
              <a:rPr lang="en-US" sz="2400" b="1" dirty="0" smtClean="0"/>
              <a:t>.</a:t>
            </a:r>
          </a:p>
          <a:p>
            <a:pPr marL="342900" lvl="0" indent="-342900">
              <a:spcBef>
                <a:spcPts val="600"/>
              </a:spcBef>
              <a:buFont typeface="Wingdings" panose="05000000000000000000" pitchFamily="2" charset="2"/>
              <a:buChar char="Ø"/>
            </a:pPr>
            <a:endParaRPr lang="en-US" sz="2400" b="1" dirty="0"/>
          </a:p>
          <a:p>
            <a:pPr marL="342900" lvl="0" indent="-342900">
              <a:spcBef>
                <a:spcPts val="600"/>
              </a:spcBef>
              <a:buClr>
                <a:srgbClr val="FFFFCC"/>
              </a:buClr>
              <a:buFont typeface="Wingdings" panose="05000000000000000000" pitchFamily="2" charset="2"/>
              <a:buChar char="Ø"/>
            </a:pPr>
            <a:r>
              <a:rPr lang="en-US" sz="2400" b="1" dirty="0">
                <a:solidFill>
                  <a:srgbClr val="FFFF99"/>
                </a:solidFill>
              </a:rPr>
              <a:t>No sales tax </a:t>
            </a:r>
            <a:r>
              <a:rPr lang="en-US" sz="2400" b="1" dirty="0"/>
              <a:t>may be charged on any FMNP </a:t>
            </a:r>
            <a:r>
              <a:rPr lang="en-US" sz="2400" b="1" dirty="0" smtClean="0"/>
              <a:t>coupon </a:t>
            </a:r>
            <a:r>
              <a:rPr lang="en-US" sz="2400" b="1" dirty="0"/>
              <a:t>purchase. </a:t>
            </a:r>
            <a:endParaRPr lang="en-US" sz="2400" b="1" dirty="0" smtClean="0"/>
          </a:p>
          <a:p>
            <a:pPr marL="342900" lvl="0" indent="-342900">
              <a:spcBef>
                <a:spcPts val="600"/>
              </a:spcBef>
              <a:buClr>
                <a:srgbClr val="FFFFCC"/>
              </a:buClr>
              <a:buFont typeface="Wingdings" panose="05000000000000000000" pitchFamily="2" charset="2"/>
              <a:buChar char="Ø"/>
            </a:pPr>
            <a:endParaRPr lang="en-US" sz="2400" b="1" dirty="0"/>
          </a:p>
          <a:p>
            <a:pPr marL="342900" lvl="0" indent="-342900">
              <a:spcBef>
                <a:spcPts val="600"/>
              </a:spcBef>
              <a:buClr>
                <a:srgbClr val="FFFFCC"/>
              </a:buClr>
              <a:buFont typeface="Wingdings" panose="05000000000000000000" pitchFamily="2" charset="2"/>
              <a:buChar char="Ø"/>
            </a:pPr>
            <a:r>
              <a:rPr lang="en-US" sz="2400" b="1" u="sng" dirty="0">
                <a:solidFill>
                  <a:srgbClr val="FFFF99"/>
                </a:solidFill>
              </a:rPr>
              <a:t>No change </a:t>
            </a:r>
            <a:r>
              <a:rPr lang="en-US" sz="2400" b="1" dirty="0"/>
              <a:t>may be given for any FMNP </a:t>
            </a:r>
            <a:r>
              <a:rPr lang="en-US" sz="2400" b="1" dirty="0" smtClean="0"/>
              <a:t>coupon </a:t>
            </a:r>
            <a:r>
              <a:rPr lang="en-US" sz="2400" b="1" dirty="0"/>
              <a:t>purchase.</a:t>
            </a:r>
          </a:p>
        </p:txBody>
      </p:sp>
      <p:grpSp>
        <p:nvGrpSpPr>
          <p:cNvPr id="10" name="Group 9"/>
          <p:cNvGrpSpPr/>
          <p:nvPr/>
        </p:nvGrpSpPr>
        <p:grpSpPr>
          <a:xfrm>
            <a:off x="152400" y="118711"/>
            <a:ext cx="8839200" cy="1323439"/>
            <a:chOff x="76200" y="118711"/>
            <a:chExt cx="8610600" cy="1323439"/>
          </a:xfrm>
        </p:grpSpPr>
        <p:sp>
          <p:nvSpPr>
            <p:cNvPr id="11" name="TextBox 10"/>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249804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2286000"/>
            <a:ext cx="5715000" cy="2015936"/>
          </a:xfrm>
          <a:prstGeom prst="rect">
            <a:avLst/>
          </a:prstGeom>
        </p:spPr>
        <p:txBody>
          <a:bodyPr wrap="square">
            <a:spAutoFit/>
          </a:bodyPr>
          <a:lstStyle/>
          <a:p>
            <a:pPr lvl="0">
              <a:spcBef>
                <a:spcPts val="3000"/>
              </a:spcBef>
            </a:pPr>
            <a:r>
              <a:rPr lang="en-US" sz="2000" b="1" dirty="0" smtClean="0"/>
              <a:t>The purchase should be </a:t>
            </a:r>
            <a:r>
              <a:rPr lang="en-US" sz="2000" b="1" dirty="0"/>
              <a:t>as close to the value of the FMNP </a:t>
            </a:r>
            <a:r>
              <a:rPr lang="en-US" sz="2000" b="1" dirty="0" smtClean="0"/>
              <a:t>coupon(s</a:t>
            </a:r>
            <a:r>
              <a:rPr lang="en-US" sz="2000" b="1" dirty="0"/>
              <a:t>) as possible.</a:t>
            </a:r>
          </a:p>
          <a:p>
            <a:pPr lvl="0">
              <a:spcBef>
                <a:spcPts val="3000"/>
              </a:spcBef>
            </a:pPr>
            <a:r>
              <a:rPr lang="en-US" sz="2000" b="1" dirty="0">
                <a:solidFill>
                  <a:srgbClr val="FFFF99"/>
                </a:solidFill>
              </a:rPr>
              <a:t>If the purchase is more than the value of the FMNP </a:t>
            </a:r>
            <a:r>
              <a:rPr lang="en-US" sz="2000" b="1" dirty="0" smtClean="0">
                <a:solidFill>
                  <a:srgbClr val="FFFF99"/>
                </a:solidFill>
              </a:rPr>
              <a:t>coupon(s</a:t>
            </a:r>
            <a:r>
              <a:rPr lang="en-US" sz="2000" b="1" dirty="0">
                <a:solidFill>
                  <a:srgbClr val="FFFF99"/>
                </a:solidFill>
              </a:rPr>
              <a:t>), </a:t>
            </a:r>
            <a:r>
              <a:rPr lang="en-US" sz="2000" b="1" dirty="0"/>
              <a:t>the WIC participant may pay the difference with their own money.</a:t>
            </a:r>
          </a:p>
        </p:txBody>
      </p:sp>
      <p:sp>
        <p:nvSpPr>
          <p:cNvPr id="11" name="TextBox 10"/>
          <p:cNvSpPr txBox="1"/>
          <p:nvPr/>
        </p:nvSpPr>
        <p:spPr>
          <a:xfrm>
            <a:off x="5667080" y="4842252"/>
            <a:ext cx="2620460" cy="1200329"/>
          </a:xfrm>
          <a:prstGeom prst="rect">
            <a:avLst/>
          </a:prstGeom>
          <a:noFill/>
        </p:spPr>
        <p:txBody>
          <a:bodyPr wrap="square" rtlCol="0">
            <a:spAutoFit/>
          </a:bodyPr>
          <a:lstStyle/>
          <a:p>
            <a:r>
              <a:rPr lang="en-US" dirty="0" smtClean="0">
                <a:solidFill>
                  <a:srgbClr val="FFC000"/>
                </a:solidFill>
                <a:latin typeface="Arial Black" panose="020B0A04020102020204" pitchFamily="34" charset="0"/>
              </a:rPr>
              <a:t>Example:  You may not give $3 worth of produce for a $4 coupon ! </a:t>
            </a:r>
            <a:endParaRPr lang="en-US" dirty="0">
              <a:solidFill>
                <a:srgbClr val="FFC000"/>
              </a:solidFill>
              <a:latin typeface="Arial Black" panose="020B0A04020102020204" pitchFamily="34" charset="0"/>
            </a:endParaRPr>
          </a:p>
        </p:txBody>
      </p:sp>
      <p:grpSp>
        <p:nvGrpSpPr>
          <p:cNvPr id="13" name="Group 12"/>
          <p:cNvGrpSpPr/>
          <p:nvPr/>
        </p:nvGrpSpPr>
        <p:grpSpPr>
          <a:xfrm>
            <a:off x="152400" y="118711"/>
            <a:ext cx="8839200" cy="1323439"/>
            <a:chOff x="76200" y="118711"/>
            <a:chExt cx="8610600" cy="1323439"/>
          </a:xfrm>
        </p:grpSpPr>
        <p:sp>
          <p:nvSpPr>
            <p:cNvPr id="14" name="TextBox 13"/>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842252"/>
            <a:ext cx="3048000" cy="1290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1573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1123" y="2286000"/>
            <a:ext cx="5384077" cy="2262158"/>
          </a:xfrm>
          <a:prstGeom prst="rect">
            <a:avLst/>
          </a:prstGeom>
        </p:spPr>
        <p:txBody>
          <a:bodyPr wrap="square">
            <a:spAutoFit/>
          </a:bodyPr>
          <a:lstStyle/>
          <a:p>
            <a:pPr lvl="0">
              <a:spcBef>
                <a:spcPts val="1200"/>
              </a:spcBef>
            </a:pPr>
            <a:r>
              <a:rPr lang="en-US" sz="2400" b="1" dirty="0">
                <a:solidFill>
                  <a:srgbClr val="FFFF99"/>
                </a:solidFill>
              </a:rPr>
              <a:t>Treat WIC participants with the same courtesies as other customers</a:t>
            </a:r>
            <a:r>
              <a:rPr lang="en-US" sz="2400" b="1" dirty="0" smtClean="0">
                <a:solidFill>
                  <a:srgbClr val="FFFF99"/>
                </a:solidFill>
              </a:rPr>
              <a:t>.</a:t>
            </a:r>
            <a:endParaRPr lang="en-US" sz="2400" b="1" dirty="0">
              <a:solidFill>
                <a:srgbClr val="FFFF99"/>
              </a:solidFill>
            </a:endParaRPr>
          </a:p>
          <a:p>
            <a:pPr lvl="0">
              <a:spcBef>
                <a:spcPts val="3000"/>
              </a:spcBef>
            </a:pPr>
            <a:r>
              <a:rPr lang="en-US" sz="2400" b="1" dirty="0">
                <a:solidFill>
                  <a:srgbClr val="FFFF99"/>
                </a:solidFill>
              </a:rPr>
              <a:t>Allow WIC participants to select their food the same way as other customers</a:t>
            </a:r>
            <a:r>
              <a:rPr lang="en-US" sz="2400" b="1" dirty="0" smtClean="0">
                <a:solidFill>
                  <a:srgbClr val="FFFF99"/>
                </a:solidFill>
              </a:rPr>
              <a:t>.</a:t>
            </a:r>
          </a:p>
          <a:p>
            <a:pPr lvl="0"/>
            <a:endParaRPr lang="en-US" sz="2000" dirty="0"/>
          </a:p>
        </p:txBody>
      </p:sp>
      <p:sp>
        <p:nvSpPr>
          <p:cNvPr id="11" name="TextBox 10"/>
          <p:cNvSpPr txBox="1"/>
          <p:nvPr/>
        </p:nvSpPr>
        <p:spPr>
          <a:xfrm>
            <a:off x="778497" y="4648200"/>
            <a:ext cx="7628058" cy="923330"/>
          </a:xfrm>
          <a:prstGeom prst="rect">
            <a:avLst/>
          </a:prstGeom>
          <a:noFill/>
        </p:spPr>
        <p:txBody>
          <a:bodyPr wrap="square" rtlCol="0">
            <a:spAutoFit/>
          </a:bodyPr>
          <a:lstStyle/>
          <a:p>
            <a:r>
              <a:rPr lang="en-US" b="1" dirty="0" smtClean="0"/>
              <a:t>Discrimination against WIC participants on the basis of race, color, national origin, sex, disability, age, or reprisal or retaliation for prior civil rights activity in any program or activity conducted or funded by USDA is prohibited. </a:t>
            </a:r>
            <a:endParaRPr lang="en-US" dirty="0"/>
          </a:p>
        </p:txBody>
      </p:sp>
      <p:grpSp>
        <p:nvGrpSpPr>
          <p:cNvPr id="12" name="Group 11"/>
          <p:cNvGrpSpPr/>
          <p:nvPr/>
        </p:nvGrpSpPr>
        <p:grpSpPr>
          <a:xfrm>
            <a:off x="152400" y="118711"/>
            <a:ext cx="8839200" cy="1323439"/>
            <a:chOff x="76200" y="118711"/>
            <a:chExt cx="8610600" cy="1323439"/>
          </a:xfrm>
        </p:grpSpPr>
        <p:sp>
          <p:nvSpPr>
            <p:cNvPr id="13" name="TextBox 12"/>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1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387074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2133600"/>
            <a:ext cx="6019800" cy="3754874"/>
          </a:xfrm>
          <a:prstGeom prst="rect">
            <a:avLst/>
          </a:prstGeom>
        </p:spPr>
        <p:txBody>
          <a:bodyPr wrap="square">
            <a:spAutoFit/>
          </a:bodyPr>
          <a:lstStyle/>
          <a:p>
            <a:r>
              <a:rPr lang="en-US" dirty="0"/>
              <a:t> </a:t>
            </a:r>
          </a:p>
          <a:p>
            <a:pPr lvl="0">
              <a:spcBef>
                <a:spcPts val="2400"/>
              </a:spcBef>
            </a:pPr>
            <a:r>
              <a:rPr lang="en-US" sz="2400" b="1" dirty="0" smtClean="0"/>
              <a:t>Be sure your coupons are stored safely to prevent theft or loss.  </a:t>
            </a:r>
          </a:p>
          <a:p>
            <a:pPr lvl="0">
              <a:spcBef>
                <a:spcPts val="2400"/>
              </a:spcBef>
            </a:pPr>
            <a:r>
              <a:rPr lang="en-US" sz="2400" b="1" dirty="0" smtClean="0">
                <a:solidFill>
                  <a:srgbClr val="FFFF99"/>
                </a:solidFill>
              </a:rPr>
              <a:t>Deposit coupons weekly if possible </a:t>
            </a:r>
            <a:r>
              <a:rPr lang="en-US" sz="2400" b="1" dirty="0" smtClean="0"/>
              <a:t>to  </a:t>
            </a:r>
            <a:r>
              <a:rPr lang="en-US" sz="2400" b="1" dirty="0"/>
              <a:t>allow </a:t>
            </a:r>
            <a:r>
              <a:rPr lang="en-US" sz="2400" b="1" dirty="0" smtClean="0"/>
              <a:t>time for any </a:t>
            </a:r>
            <a:r>
              <a:rPr lang="en-US" sz="2400" b="1" dirty="0"/>
              <a:t>problems with payment to be identified and addressed before payment deadline.  </a:t>
            </a:r>
            <a:endParaRPr lang="en-US" sz="2400" b="1" dirty="0" smtClean="0"/>
          </a:p>
          <a:p>
            <a:pPr lvl="0"/>
            <a:endParaRPr lang="en-US" u="sng" dirty="0"/>
          </a:p>
          <a:p>
            <a:r>
              <a:rPr lang="en-US" dirty="0"/>
              <a:t> </a:t>
            </a:r>
          </a:p>
        </p:txBody>
      </p:sp>
      <p:grpSp>
        <p:nvGrpSpPr>
          <p:cNvPr id="10" name="Group 9"/>
          <p:cNvGrpSpPr/>
          <p:nvPr/>
        </p:nvGrpSpPr>
        <p:grpSpPr>
          <a:xfrm>
            <a:off x="152400" y="118711"/>
            <a:ext cx="8839200" cy="1323439"/>
            <a:chOff x="76200" y="118711"/>
            <a:chExt cx="8610600" cy="1323439"/>
          </a:xfrm>
        </p:grpSpPr>
        <p:sp>
          <p:nvSpPr>
            <p:cNvPr id="11" name="TextBox 10"/>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33683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2819400"/>
            <a:ext cx="5105400" cy="2200602"/>
          </a:xfrm>
          <a:prstGeom prst="rect">
            <a:avLst/>
          </a:prstGeom>
        </p:spPr>
        <p:txBody>
          <a:bodyPr wrap="square">
            <a:spAutoFit/>
          </a:bodyPr>
          <a:lstStyle/>
          <a:p>
            <a:pPr lvl="0">
              <a:spcBef>
                <a:spcPts val="3000"/>
              </a:spcBef>
            </a:pPr>
            <a:r>
              <a:rPr lang="en-US" sz="2800" b="1" dirty="0"/>
              <a:t>The last day you can accept FMNP </a:t>
            </a:r>
            <a:r>
              <a:rPr lang="en-US" sz="2800" b="1" dirty="0" smtClean="0"/>
              <a:t>coupons </a:t>
            </a:r>
            <a:r>
              <a:rPr lang="en-US" sz="2800" b="1" dirty="0"/>
              <a:t>is </a:t>
            </a:r>
            <a:r>
              <a:rPr lang="en-US" sz="2800" b="1" dirty="0">
                <a:solidFill>
                  <a:srgbClr val="FFFF99"/>
                </a:solidFill>
              </a:rPr>
              <a:t>September 30</a:t>
            </a:r>
            <a:r>
              <a:rPr lang="en-US" sz="2800" b="1" dirty="0" smtClean="0"/>
              <a:t>.</a:t>
            </a:r>
            <a:endParaRPr lang="en-US" sz="2800" b="1" dirty="0"/>
          </a:p>
          <a:p>
            <a:pPr lvl="0">
              <a:spcBef>
                <a:spcPts val="3000"/>
              </a:spcBef>
            </a:pPr>
            <a:r>
              <a:rPr lang="en-US" sz="2800" b="1" dirty="0" smtClean="0"/>
              <a:t>The </a:t>
            </a:r>
            <a:r>
              <a:rPr lang="en-US" sz="2800" b="1" dirty="0"/>
              <a:t>last day to deposit </a:t>
            </a:r>
            <a:r>
              <a:rPr lang="en-US" sz="2800" b="1" dirty="0" smtClean="0"/>
              <a:t>coupons </a:t>
            </a:r>
            <a:r>
              <a:rPr lang="en-US" sz="2800" b="1" dirty="0"/>
              <a:t>during 2016 is </a:t>
            </a:r>
            <a:r>
              <a:rPr lang="en-US" sz="2800" b="1" dirty="0">
                <a:solidFill>
                  <a:srgbClr val="FFFF99"/>
                </a:solidFill>
              </a:rPr>
              <a:t>October </a:t>
            </a:r>
            <a:r>
              <a:rPr lang="en-US" sz="2800" b="1" dirty="0" smtClean="0">
                <a:solidFill>
                  <a:srgbClr val="FFFF99"/>
                </a:solidFill>
              </a:rPr>
              <a:t>6</a:t>
            </a:r>
            <a:r>
              <a:rPr lang="en-US" sz="2800" b="1" dirty="0" smtClean="0"/>
              <a:t>.  </a:t>
            </a:r>
            <a:endParaRPr lang="en-US" sz="2800" b="1" dirty="0"/>
          </a:p>
        </p:txBody>
      </p:sp>
      <p:grpSp>
        <p:nvGrpSpPr>
          <p:cNvPr id="12" name="Group 11"/>
          <p:cNvGrpSpPr/>
          <p:nvPr/>
        </p:nvGrpSpPr>
        <p:grpSpPr>
          <a:xfrm>
            <a:off x="152400" y="118711"/>
            <a:ext cx="8839200" cy="1323439"/>
            <a:chOff x="76200" y="118711"/>
            <a:chExt cx="8610600" cy="1323439"/>
          </a:xfrm>
        </p:grpSpPr>
        <p:sp>
          <p:nvSpPr>
            <p:cNvPr id="13" name="TextBox 12"/>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1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10000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1125" y="2362200"/>
            <a:ext cx="5178972" cy="3370153"/>
          </a:xfrm>
          <a:prstGeom prst="rect">
            <a:avLst/>
          </a:prstGeom>
        </p:spPr>
        <p:txBody>
          <a:bodyPr wrap="square">
            <a:spAutoFit/>
          </a:bodyPr>
          <a:lstStyle/>
          <a:p>
            <a:pPr lvl="0"/>
            <a:r>
              <a:rPr lang="en-US" sz="2400" b="1" dirty="0" smtClean="0">
                <a:solidFill>
                  <a:srgbClr val="FFFF99"/>
                </a:solidFill>
              </a:rPr>
              <a:t>Submitting </a:t>
            </a:r>
            <a:r>
              <a:rPr lang="en-US" sz="2400" b="1" dirty="0">
                <a:solidFill>
                  <a:srgbClr val="FFFF99"/>
                </a:solidFill>
              </a:rPr>
              <a:t>FMNP checks for </a:t>
            </a:r>
            <a:r>
              <a:rPr lang="en-US" sz="2400" b="1" dirty="0" smtClean="0">
                <a:solidFill>
                  <a:srgbClr val="FFFF99"/>
                </a:solidFill>
              </a:rPr>
              <a:t>payment</a:t>
            </a:r>
            <a:endParaRPr lang="en-US" dirty="0">
              <a:solidFill>
                <a:srgbClr val="FFFF99"/>
              </a:solidFill>
            </a:endParaRPr>
          </a:p>
          <a:p>
            <a:pPr marL="285750" lvl="0" indent="-285750">
              <a:spcBef>
                <a:spcPts val="1800"/>
              </a:spcBef>
              <a:buClr>
                <a:srgbClr val="FFFF99"/>
              </a:buClr>
              <a:buFont typeface="Wingdings" panose="05000000000000000000" pitchFamily="2" charset="2"/>
              <a:buChar char="§"/>
            </a:pPr>
            <a:r>
              <a:rPr lang="en-US" b="1" dirty="0">
                <a:solidFill>
                  <a:srgbClr val="FFFF99"/>
                </a:solidFill>
              </a:rPr>
              <a:t>Stamp</a:t>
            </a:r>
            <a:r>
              <a:rPr lang="en-US" b="1" dirty="0">
                <a:solidFill>
                  <a:srgbClr val="FFFFCC"/>
                </a:solidFill>
              </a:rPr>
              <a:t> </a:t>
            </a:r>
            <a:r>
              <a:rPr lang="en-US" b="1" dirty="0"/>
              <a:t>each FMNP </a:t>
            </a:r>
            <a:r>
              <a:rPr lang="en-US" b="1" dirty="0" smtClean="0"/>
              <a:t>coupon </a:t>
            </a:r>
            <a:r>
              <a:rPr lang="en-US" b="1" dirty="0"/>
              <a:t>with the </a:t>
            </a:r>
            <a:r>
              <a:rPr lang="en-US" b="1" dirty="0" smtClean="0"/>
              <a:t>rubber </a:t>
            </a:r>
            <a:r>
              <a:rPr lang="en-US" b="1" dirty="0"/>
              <a:t>stamp provided by the FMNP with the individual farmer identification number.</a:t>
            </a:r>
          </a:p>
          <a:p>
            <a:pPr marL="285750" lvl="0" indent="-285750">
              <a:spcBef>
                <a:spcPts val="1800"/>
              </a:spcBef>
              <a:buClr>
                <a:srgbClr val="FFFF99"/>
              </a:buClr>
              <a:buFont typeface="Wingdings" panose="05000000000000000000" pitchFamily="2" charset="2"/>
              <a:buChar char="§"/>
            </a:pPr>
            <a:r>
              <a:rPr lang="en-US" b="1" dirty="0">
                <a:solidFill>
                  <a:srgbClr val="FFFF99"/>
                </a:solidFill>
              </a:rPr>
              <a:t>Endorse the back </a:t>
            </a:r>
            <a:r>
              <a:rPr lang="en-US" b="1" dirty="0"/>
              <a:t>of the FMNP </a:t>
            </a:r>
            <a:r>
              <a:rPr lang="en-US" b="1" dirty="0" smtClean="0"/>
              <a:t>coupon </a:t>
            </a:r>
            <a:r>
              <a:rPr lang="en-US" b="1" dirty="0"/>
              <a:t>just as you would any other FMNP check.</a:t>
            </a:r>
          </a:p>
          <a:p>
            <a:pPr marL="285750" lvl="0" indent="-285750">
              <a:spcBef>
                <a:spcPts val="1800"/>
              </a:spcBef>
              <a:buClr>
                <a:srgbClr val="FFFF99"/>
              </a:buClr>
              <a:buFont typeface="Wingdings" panose="05000000000000000000" pitchFamily="2" charset="2"/>
              <a:buChar char="§"/>
            </a:pPr>
            <a:r>
              <a:rPr lang="en-US" b="1" dirty="0">
                <a:solidFill>
                  <a:srgbClr val="FFFF99"/>
                </a:solidFill>
              </a:rPr>
              <a:t>Deposit</a:t>
            </a:r>
            <a:r>
              <a:rPr lang="en-US" b="1" dirty="0"/>
              <a:t> the FMNP </a:t>
            </a:r>
            <a:r>
              <a:rPr lang="en-US" b="1" dirty="0" smtClean="0"/>
              <a:t>coupons </a:t>
            </a:r>
            <a:r>
              <a:rPr lang="en-US" b="1" dirty="0"/>
              <a:t>in your bank </a:t>
            </a:r>
            <a:r>
              <a:rPr lang="en-US" b="1" dirty="0" smtClean="0"/>
              <a:t>weekly if possible.  </a:t>
            </a:r>
            <a:r>
              <a:rPr lang="en-US" b="1" dirty="0"/>
              <a:t>Deposit as you would any other check</a:t>
            </a:r>
            <a:r>
              <a:rPr lang="en-US" b="1" dirty="0" smtClean="0"/>
              <a:t>.</a:t>
            </a:r>
            <a:endParaRPr lang="en-US" b="1" dirty="0"/>
          </a:p>
        </p:txBody>
      </p:sp>
      <p:sp>
        <p:nvSpPr>
          <p:cNvPr id="11" name="TextBox 10"/>
          <p:cNvSpPr txBox="1"/>
          <p:nvPr/>
        </p:nvSpPr>
        <p:spPr>
          <a:xfrm>
            <a:off x="3124198" y="5756564"/>
            <a:ext cx="4867373" cy="338554"/>
          </a:xfrm>
          <a:prstGeom prst="rect">
            <a:avLst/>
          </a:prstGeom>
          <a:noFill/>
        </p:spPr>
        <p:txBody>
          <a:bodyPr wrap="square" rtlCol="0">
            <a:spAutoFit/>
          </a:bodyPr>
          <a:lstStyle/>
          <a:p>
            <a:pPr marL="285750" indent="-285750">
              <a:buClr>
                <a:srgbClr val="FF0000"/>
              </a:buClr>
              <a:buFont typeface="Wingdings" panose="05000000000000000000" pitchFamily="2" charset="2"/>
              <a:buChar char="Ø"/>
            </a:pPr>
            <a:r>
              <a:rPr lang="en-US" sz="1600" dirty="0" smtClean="0">
                <a:solidFill>
                  <a:srgbClr val="FFC000"/>
                </a:solidFill>
                <a:latin typeface="Arial Black" panose="020B0A04020102020204" pitchFamily="34" charset="0"/>
              </a:rPr>
              <a:t>Be careful not to “smudge” your stamp! </a:t>
            </a:r>
            <a:endParaRPr lang="en-US" sz="1600" dirty="0">
              <a:solidFill>
                <a:srgbClr val="FFC000"/>
              </a:solidFill>
              <a:latin typeface="Arial Black" panose="020B0A04020102020204" pitchFamily="34" charset="0"/>
            </a:endParaRPr>
          </a:p>
        </p:txBody>
      </p:sp>
      <p:grpSp>
        <p:nvGrpSpPr>
          <p:cNvPr id="12" name="Group 11"/>
          <p:cNvGrpSpPr/>
          <p:nvPr/>
        </p:nvGrpSpPr>
        <p:grpSpPr>
          <a:xfrm>
            <a:off x="152400" y="118711"/>
            <a:ext cx="8839200" cy="1323439"/>
            <a:chOff x="76200" y="118711"/>
            <a:chExt cx="8610600" cy="1323439"/>
          </a:xfrm>
        </p:grpSpPr>
        <p:sp>
          <p:nvSpPr>
            <p:cNvPr id="13" name="TextBox 12"/>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1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21702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09800"/>
            <a:ext cx="3200401" cy="2585323"/>
          </a:xfrm>
          <a:prstGeom prst="rect">
            <a:avLst/>
          </a:prstGeom>
          <a:noFill/>
        </p:spPr>
        <p:txBody>
          <a:bodyPr wrap="square" rtlCol="0">
            <a:spAutoFit/>
          </a:bodyPr>
          <a:lstStyle/>
          <a:p>
            <a:pPr algn="ctr">
              <a:spcBef>
                <a:spcPts val="2400"/>
              </a:spcBef>
            </a:pPr>
            <a:r>
              <a:rPr lang="en-US" sz="5400" b="1" dirty="0" smtClean="0">
                <a:solidFill>
                  <a:srgbClr val="FFFF99"/>
                </a:solidFill>
                <a:effectLst>
                  <a:outerShdw blurRad="38100" dist="38100" dir="2700000" algn="tl">
                    <a:srgbClr val="000000">
                      <a:alpha val="43137"/>
                    </a:srgbClr>
                  </a:outerShdw>
                </a:effectLst>
              </a:rPr>
              <a:t>Handout – </a:t>
            </a:r>
            <a:r>
              <a:rPr lang="en-US" sz="5400" b="1" dirty="0" smtClean="0">
                <a:solidFill>
                  <a:srgbClr val="FFCC66"/>
                </a:solidFill>
                <a:effectLst>
                  <a:outerShdw blurRad="38100" dist="38100" dir="2700000" algn="tl">
                    <a:srgbClr val="000000">
                      <a:alpha val="43137"/>
                    </a:srgbClr>
                  </a:outerShdw>
                </a:effectLst>
              </a:rPr>
              <a:t>Take Note!</a:t>
            </a:r>
            <a:endParaRPr lang="en-US" sz="4400" b="1" dirty="0" smtClean="0">
              <a:solidFill>
                <a:srgbClr val="FFCC66"/>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990600"/>
            <a:ext cx="3985378" cy="5152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692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0668" y="2057400"/>
            <a:ext cx="5397138" cy="4662815"/>
          </a:xfrm>
          <a:prstGeom prst="rect">
            <a:avLst/>
          </a:prstGeom>
        </p:spPr>
        <p:txBody>
          <a:bodyPr wrap="square">
            <a:spAutoFit/>
          </a:bodyPr>
          <a:lstStyle/>
          <a:p>
            <a:r>
              <a:rPr lang="en-US" sz="2400" b="1" dirty="0" smtClean="0">
                <a:solidFill>
                  <a:srgbClr val="FFFF99"/>
                </a:solidFill>
              </a:rPr>
              <a:t>Payment </a:t>
            </a:r>
            <a:r>
              <a:rPr lang="en-US" sz="2400" b="1" dirty="0">
                <a:solidFill>
                  <a:srgbClr val="FFFF99"/>
                </a:solidFill>
              </a:rPr>
              <a:t>for checks will be denied </a:t>
            </a:r>
            <a:r>
              <a:rPr lang="en-US" sz="2400" b="1" dirty="0" smtClean="0">
                <a:solidFill>
                  <a:srgbClr val="FFFF99"/>
                </a:solidFill>
              </a:rPr>
              <a:t>for:</a:t>
            </a:r>
            <a:endParaRPr lang="en-US" sz="2400" dirty="0">
              <a:solidFill>
                <a:srgbClr val="FFFF99"/>
              </a:solidFill>
            </a:endParaRPr>
          </a:p>
          <a:p>
            <a:pPr marL="342900" lvl="0" indent="-342900">
              <a:spcBef>
                <a:spcPts val="1800"/>
              </a:spcBef>
              <a:buClr>
                <a:srgbClr val="FFFF99"/>
              </a:buClr>
              <a:buFont typeface="Wingdings" panose="05000000000000000000" pitchFamily="2" charset="2"/>
              <a:buChar char="§"/>
            </a:pPr>
            <a:r>
              <a:rPr lang="en-US" sz="2000" b="1" dirty="0"/>
              <a:t>Failing to stamp FMNP </a:t>
            </a:r>
            <a:r>
              <a:rPr lang="en-US" sz="2000" b="1" dirty="0" smtClean="0"/>
              <a:t>coupons </a:t>
            </a:r>
            <a:r>
              <a:rPr lang="en-US" sz="2000" b="1" dirty="0"/>
              <a:t>with the farmers’ approved FMNP stamp.</a:t>
            </a:r>
          </a:p>
          <a:p>
            <a:pPr marL="342900" lvl="0" indent="-342900">
              <a:spcBef>
                <a:spcPts val="1800"/>
              </a:spcBef>
              <a:buClr>
                <a:srgbClr val="FFFF99"/>
              </a:buClr>
              <a:buFont typeface="Wingdings" panose="05000000000000000000" pitchFamily="2" charset="2"/>
              <a:buChar char="§"/>
            </a:pPr>
            <a:r>
              <a:rPr lang="en-US" sz="2000" b="1" dirty="0"/>
              <a:t>Depositing FMNP </a:t>
            </a:r>
            <a:r>
              <a:rPr lang="en-US" sz="2000" b="1" dirty="0" smtClean="0"/>
              <a:t>coupons </a:t>
            </a:r>
            <a:r>
              <a:rPr lang="en-US" sz="2000" b="1" dirty="0"/>
              <a:t>for unauthorized farmers or other vendors.</a:t>
            </a:r>
          </a:p>
          <a:p>
            <a:pPr marL="342900" lvl="0" indent="-342900">
              <a:spcBef>
                <a:spcPts val="1800"/>
              </a:spcBef>
              <a:buClr>
                <a:srgbClr val="FFFF99"/>
              </a:buClr>
              <a:buFont typeface="Wingdings" panose="05000000000000000000" pitchFamily="2" charset="2"/>
              <a:buChar char="§"/>
            </a:pPr>
            <a:r>
              <a:rPr lang="en-US" sz="2000" b="1" dirty="0"/>
              <a:t>Failing to deposit FMNP </a:t>
            </a:r>
            <a:r>
              <a:rPr lang="en-US" sz="2000" b="1" dirty="0" smtClean="0"/>
              <a:t>coupons </a:t>
            </a:r>
            <a:r>
              <a:rPr lang="en-US" sz="2000" b="1" dirty="0"/>
              <a:t>before the first Friday in October.</a:t>
            </a:r>
          </a:p>
          <a:p>
            <a:pPr marL="342900" lvl="0" indent="-342900">
              <a:spcBef>
                <a:spcPts val="1800"/>
              </a:spcBef>
              <a:buClr>
                <a:srgbClr val="FFFF99"/>
              </a:buClr>
              <a:buFont typeface="Wingdings" panose="05000000000000000000" pitchFamily="2" charset="2"/>
              <a:buChar char="§"/>
            </a:pPr>
            <a:r>
              <a:rPr lang="en-US" sz="2000" b="1" dirty="0"/>
              <a:t>Altering FMNP </a:t>
            </a:r>
            <a:r>
              <a:rPr lang="en-US" sz="2000" b="1" dirty="0" smtClean="0"/>
              <a:t>coupons.</a:t>
            </a:r>
            <a:endParaRPr lang="en-US" sz="2000" b="1" dirty="0"/>
          </a:p>
          <a:p>
            <a:pPr marL="342900" lvl="0" indent="-342900">
              <a:spcBef>
                <a:spcPts val="1800"/>
              </a:spcBef>
              <a:buClr>
                <a:srgbClr val="FFFF99"/>
              </a:buClr>
              <a:buFont typeface="Wingdings" panose="05000000000000000000" pitchFamily="2" charset="2"/>
              <a:buChar char="§"/>
            </a:pPr>
            <a:r>
              <a:rPr lang="en-US" sz="2000" b="1" dirty="0"/>
              <a:t>Depositing FMNP </a:t>
            </a:r>
            <a:r>
              <a:rPr lang="en-US" sz="2000" b="1" dirty="0" smtClean="0"/>
              <a:t>coupons </a:t>
            </a:r>
            <a:r>
              <a:rPr lang="en-US" sz="2000" b="1" dirty="0"/>
              <a:t>from a previous year.  </a:t>
            </a:r>
          </a:p>
          <a:p>
            <a:r>
              <a:rPr lang="en-US" dirty="0"/>
              <a:t> </a:t>
            </a:r>
          </a:p>
        </p:txBody>
      </p:sp>
      <p:grpSp>
        <p:nvGrpSpPr>
          <p:cNvPr id="10" name="Group 9"/>
          <p:cNvGrpSpPr/>
          <p:nvPr/>
        </p:nvGrpSpPr>
        <p:grpSpPr>
          <a:xfrm>
            <a:off x="152400" y="118711"/>
            <a:ext cx="8839200" cy="1323439"/>
            <a:chOff x="76200" y="118711"/>
            <a:chExt cx="8610600" cy="1323439"/>
          </a:xfrm>
        </p:grpSpPr>
        <p:sp>
          <p:nvSpPr>
            <p:cNvPr id="11" name="TextBox 10"/>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98276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2057400"/>
            <a:ext cx="5486400" cy="3877985"/>
          </a:xfrm>
          <a:prstGeom prst="rect">
            <a:avLst/>
          </a:prstGeom>
        </p:spPr>
        <p:txBody>
          <a:bodyPr wrap="square">
            <a:spAutoFit/>
          </a:bodyPr>
          <a:lstStyle/>
          <a:p>
            <a:r>
              <a:rPr lang="en-US" sz="2400" b="1" dirty="0" smtClean="0">
                <a:solidFill>
                  <a:srgbClr val="FFFF99"/>
                </a:solidFill>
                <a:effectLst>
                  <a:outerShdw blurRad="38100" dist="38100" dir="2700000" algn="tl">
                    <a:srgbClr val="000000">
                      <a:alpha val="43137"/>
                    </a:srgbClr>
                  </a:outerShdw>
                </a:effectLst>
              </a:rPr>
              <a:t>Violations include:</a:t>
            </a:r>
            <a:endParaRPr lang="en-US" sz="2400" b="1" dirty="0">
              <a:solidFill>
                <a:srgbClr val="FFFF99"/>
              </a:solidFill>
              <a:effectLst>
                <a:outerShdw blurRad="38100" dist="38100" dir="2700000" algn="tl">
                  <a:srgbClr val="000000">
                    <a:alpha val="43137"/>
                  </a:srgbClr>
                </a:outerShdw>
              </a:effectLst>
            </a:endParaRPr>
          </a:p>
          <a:p>
            <a:pPr marL="285750" lvl="0" indent="-285750">
              <a:spcBef>
                <a:spcPts val="1800"/>
              </a:spcBef>
              <a:buClr>
                <a:srgbClr val="FFFF99"/>
              </a:buClr>
              <a:buFont typeface="Wingdings" panose="05000000000000000000" pitchFamily="2" charset="2"/>
              <a:buChar char="Ø"/>
            </a:pPr>
            <a:r>
              <a:rPr lang="en-US" b="1" dirty="0"/>
              <a:t>Treating WIC participants differently from other customers.</a:t>
            </a:r>
          </a:p>
          <a:p>
            <a:pPr marL="285750" lvl="0" indent="-285750">
              <a:spcBef>
                <a:spcPts val="1800"/>
              </a:spcBef>
              <a:buClr>
                <a:srgbClr val="FFFF99"/>
              </a:buClr>
              <a:buFont typeface="Wingdings" panose="05000000000000000000" pitchFamily="2" charset="2"/>
              <a:buChar char="Ø"/>
            </a:pPr>
            <a:r>
              <a:rPr lang="en-US" b="1" dirty="0"/>
              <a:t>Providing WIC participants food valued substantially below the value of checks received.</a:t>
            </a:r>
          </a:p>
          <a:p>
            <a:pPr marL="285750" lvl="0" indent="-285750">
              <a:spcBef>
                <a:spcPts val="1800"/>
              </a:spcBef>
              <a:buClr>
                <a:srgbClr val="FFFF99"/>
              </a:buClr>
              <a:buFont typeface="Wingdings" panose="05000000000000000000" pitchFamily="2" charset="2"/>
              <a:buChar char="Ø"/>
            </a:pPr>
            <a:r>
              <a:rPr lang="en-US" b="1" dirty="0" smtClean="0"/>
              <a:t>Charging </a:t>
            </a:r>
            <a:r>
              <a:rPr lang="en-US" b="1" dirty="0"/>
              <a:t>WIC participants sales tax on food purchased with FMNP checks</a:t>
            </a:r>
            <a:r>
              <a:rPr lang="en-US" b="1" dirty="0" smtClean="0"/>
              <a:t>.</a:t>
            </a:r>
          </a:p>
          <a:p>
            <a:pPr marL="285750" indent="-285750">
              <a:spcBef>
                <a:spcPts val="1800"/>
              </a:spcBef>
              <a:buClr>
                <a:srgbClr val="FFFF99"/>
              </a:buClr>
              <a:buFont typeface="Wingdings" panose="05000000000000000000" pitchFamily="2" charset="2"/>
              <a:buChar char="Ø"/>
            </a:pPr>
            <a:r>
              <a:rPr lang="en-US" b="1" dirty="0"/>
              <a:t>Failing to visibly </a:t>
            </a:r>
            <a:r>
              <a:rPr lang="en-US" b="1" dirty="0">
                <a:solidFill>
                  <a:srgbClr val="FFFFCC"/>
                </a:solidFill>
              </a:rPr>
              <a:t>post the current WIC FMNP poster </a:t>
            </a:r>
            <a:r>
              <a:rPr lang="en-US" b="1" dirty="0"/>
              <a:t>(including their Farmer Number and Market Number) at their farmers’ market booth</a:t>
            </a:r>
            <a:r>
              <a:rPr lang="en-US" b="1" dirty="0" smtClean="0"/>
              <a:t>.</a:t>
            </a:r>
            <a:endParaRPr lang="en-US" b="1" dirty="0"/>
          </a:p>
        </p:txBody>
      </p:sp>
      <p:grpSp>
        <p:nvGrpSpPr>
          <p:cNvPr id="10" name="Group 9"/>
          <p:cNvGrpSpPr/>
          <p:nvPr/>
        </p:nvGrpSpPr>
        <p:grpSpPr>
          <a:xfrm>
            <a:off x="152400" y="118711"/>
            <a:ext cx="8839200" cy="1323439"/>
            <a:chOff x="76200" y="118711"/>
            <a:chExt cx="8610600" cy="1323439"/>
          </a:xfrm>
        </p:grpSpPr>
        <p:sp>
          <p:nvSpPr>
            <p:cNvPr id="11" name="TextBox 10"/>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28662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1981200"/>
            <a:ext cx="5943600" cy="3323987"/>
          </a:xfrm>
          <a:prstGeom prst="rect">
            <a:avLst/>
          </a:prstGeom>
        </p:spPr>
        <p:txBody>
          <a:bodyPr wrap="square">
            <a:spAutoFit/>
          </a:bodyPr>
          <a:lstStyle/>
          <a:p>
            <a:r>
              <a:rPr lang="en-US" sz="2400" b="1" dirty="0" smtClean="0">
                <a:solidFill>
                  <a:srgbClr val="FFFF99"/>
                </a:solidFill>
                <a:effectLst>
                  <a:outerShdw blurRad="38100" dist="38100" dir="2700000" algn="tl">
                    <a:srgbClr val="000000">
                      <a:alpha val="43137"/>
                    </a:srgbClr>
                  </a:outerShdw>
                </a:effectLst>
              </a:rPr>
              <a:t>Violations (cont.):</a:t>
            </a:r>
            <a:endParaRPr lang="en-US" sz="2400" b="1" dirty="0">
              <a:solidFill>
                <a:srgbClr val="FFFF99"/>
              </a:solidFill>
              <a:effectLst>
                <a:outerShdw blurRad="38100" dist="38100" dir="2700000" algn="tl">
                  <a:srgbClr val="000000">
                    <a:alpha val="43137"/>
                  </a:srgbClr>
                </a:outerShdw>
              </a:effectLst>
            </a:endParaRPr>
          </a:p>
          <a:p>
            <a:pPr marL="285750" lvl="0" indent="-285750">
              <a:spcBef>
                <a:spcPts val="2400"/>
              </a:spcBef>
              <a:buClr>
                <a:srgbClr val="FFFF99"/>
              </a:buClr>
              <a:buFont typeface="Wingdings" panose="05000000000000000000" pitchFamily="2" charset="2"/>
              <a:buChar char="Ø"/>
            </a:pPr>
            <a:r>
              <a:rPr lang="en-US" b="1" dirty="0" smtClean="0"/>
              <a:t>Providing </a:t>
            </a:r>
            <a:r>
              <a:rPr lang="en-US" b="1" dirty="0"/>
              <a:t>unauthorized food or other items in exchange for FMNP checks.</a:t>
            </a:r>
          </a:p>
          <a:p>
            <a:pPr marL="285750" lvl="0" indent="-285750">
              <a:spcBef>
                <a:spcPts val="2400"/>
              </a:spcBef>
              <a:buClr>
                <a:srgbClr val="FFFF99"/>
              </a:buClr>
              <a:buFont typeface="Wingdings" panose="05000000000000000000" pitchFamily="2" charset="2"/>
              <a:buChar char="Ø"/>
            </a:pPr>
            <a:r>
              <a:rPr lang="en-US" b="1" dirty="0"/>
              <a:t>Accepting FMNP checks at locations other than the farmers’ market(s) listed on the approval letter for the current year.</a:t>
            </a:r>
          </a:p>
          <a:p>
            <a:pPr marL="285750" lvl="0" indent="-285750">
              <a:spcBef>
                <a:spcPts val="2400"/>
              </a:spcBef>
              <a:buClr>
                <a:srgbClr val="FFFF99"/>
              </a:buClr>
              <a:buFont typeface="Wingdings" panose="05000000000000000000" pitchFamily="2" charset="2"/>
              <a:buChar char="Ø"/>
            </a:pPr>
            <a:r>
              <a:rPr lang="en-US" b="1" dirty="0"/>
              <a:t>Failing to abide by any other requirement listed in this Agreement and the current Farmer Handbook</a:t>
            </a:r>
            <a:r>
              <a:rPr lang="en-US" b="1" dirty="0" smtClean="0"/>
              <a:t>.</a:t>
            </a:r>
            <a:endParaRPr lang="en-US" b="1" dirty="0"/>
          </a:p>
        </p:txBody>
      </p:sp>
      <p:grpSp>
        <p:nvGrpSpPr>
          <p:cNvPr id="10" name="Group 9"/>
          <p:cNvGrpSpPr/>
          <p:nvPr/>
        </p:nvGrpSpPr>
        <p:grpSpPr>
          <a:xfrm>
            <a:off x="152400" y="118711"/>
            <a:ext cx="8839200" cy="1323439"/>
            <a:chOff x="76200" y="118711"/>
            <a:chExt cx="8610600" cy="1323439"/>
          </a:xfrm>
        </p:grpSpPr>
        <p:sp>
          <p:nvSpPr>
            <p:cNvPr id="11" name="TextBox 10"/>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39269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2057400"/>
            <a:ext cx="5791200" cy="4124206"/>
          </a:xfrm>
          <a:prstGeom prst="rect">
            <a:avLst/>
          </a:prstGeom>
        </p:spPr>
        <p:txBody>
          <a:bodyPr wrap="square">
            <a:spAutoFit/>
          </a:bodyPr>
          <a:lstStyle/>
          <a:p>
            <a:pPr>
              <a:spcBef>
                <a:spcPts val="2400"/>
              </a:spcBef>
              <a:buClr>
                <a:srgbClr val="FFFF99"/>
              </a:buClr>
            </a:pPr>
            <a:r>
              <a:rPr lang="en-US" sz="2000" b="1" u="sng" dirty="0">
                <a:solidFill>
                  <a:srgbClr val="FFFF99"/>
                </a:solidFill>
              </a:rPr>
              <a:t>Farmers</a:t>
            </a:r>
            <a:r>
              <a:rPr lang="en-US" sz="2000" b="1" dirty="0">
                <a:solidFill>
                  <a:srgbClr val="FFFF99"/>
                </a:solidFill>
              </a:rPr>
              <a:t> will receive a written warning for each observed violation.  </a:t>
            </a:r>
            <a:endParaRPr lang="en-US" sz="2000" b="1" dirty="0" smtClean="0">
              <a:solidFill>
                <a:srgbClr val="FFFF99"/>
              </a:solidFill>
            </a:endParaRPr>
          </a:p>
          <a:p>
            <a:pPr>
              <a:spcBef>
                <a:spcPts val="2400"/>
              </a:spcBef>
              <a:buClr>
                <a:srgbClr val="FFFF99"/>
              </a:buClr>
            </a:pPr>
            <a:r>
              <a:rPr lang="en-US" b="1" u="sng" dirty="0" smtClean="0"/>
              <a:t>Markets</a:t>
            </a:r>
            <a:r>
              <a:rPr lang="en-US" b="1" dirty="0" smtClean="0"/>
              <a:t> </a:t>
            </a:r>
            <a:r>
              <a:rPr lang="en-US" b="1" dirty="0"/>
              <a:t>will receive a written warning if 35% or more of approved farmers receive violations during a monitoring visit.  </a:t>
            </a:r>
            <a:endParaRPr lang="en-US" b="1" dirty="0" smtClean="0"/>
          </a:p>
          <a:p>
            <a:pPr marL="285750" indent="-285750">
              <a:spcBef>
                <a:spcPts val="2400"/>
              </a:spcBef>
              <a:buClr>
                <a:srgbClr val="FFFF99"/>
              </a:buClr>
              <a:buFont typeface="Wingdings" panose="05000000000000000000" pitchFamily="2" charset="2"/>
              <a:buChar char="Ø"/>
            </a:pPr>
            <a:r>
              <a:rPr lang="en-US" b="1" dirty="0" smtClean="0">
                <a:solidFill>
                  <a:srgbClr val="FFFF99"/>
                </a:solidFill>
              </a:rPr>
              <a:t>Two </a:t>
            </a:r>
            <a:r>
              <a:rPr lang="en-US" b="1" dirty="0">
                <a:solidFill>
                  <a:srgbClr val="FFFF99"/>
                </a:solidFill>
              </a:rPr>
              <a:t>warnings in the same year </a:t>
            </a:r>
            <a:r>
              <a:rPr lang="en-US" b="1" dirty="0"/>
              <a:t>will result in termination from the program for the remainder of the current year.  </a:t>
            </a:r>
            <a:endParaRPr lang="en-US" b="1" dirty="0" smtClean="0"/>
          </a:p>
          <a:p>
            <a:pPr marL="285750" indent="-285750">
              <a:spcBef>
                <a:spcPts val="2400"/>
              </a:spcBef>
              <a:buClr>
                <a:srgbClr val="FFFF99"/>
              </a:buClr>
              <a:buFont typeface="Wingdings" panose="05000000000000000000" pitchFamily="2" charset="2"/>
              <a:buChar char="Ø"/>
            </a:pPr>
            <a:r>
              <a:rPr lang="en-US" b="1" dirty="0" smtClean="0">
                <a:solidFill>
                  <a:srgbClr val="FFFF99"/>
                </a:solidFill>
              </a:rPr>
              <a:t>Three </a:t>
            </a:r>
            <a:r>
              <a:rPr lang="en-US" b="1" dirty="0">
                <a:solidFill>
                  <a:srgbClr val="FFFF99"/>
                </a:solidFill>
              </a:rPr>
              <a:t>or more warnings in the same or consecutive years </a:t>
            </a:r>
            <a:r>
              <a:rPr lang="en-US" b="1" dirty="0"/>
              <a:t>will result in termination for the remainder of the current year, and </a:t>
            </a:r>
            <a:r>
              <a:rPr lang="en-US" b="1" i="1" dirty="0"/>
              <a:t>the farmer or market will be ineligible to apply the following </a:t>
            </a:r>
            <a:r>
              <a:rPr lang="en-US" b="1" i="1" dirty="0" smtClean="0"/>
              <a:t>year.</a:t>
            </a:r>
            <a:endParaRPr lang="en-US" dirty="0"/>
          </a:p>
        </p:txBody>
      </p:sp>
      <p:grpSp>
        <p:nvGrpSpPr>
          <p:cNvPr id="10" name="Group 9"/>
          <p:cNvGrpSpPr/>
          <p:nvPr/>
        </p:nvGrpSpPr>
        <p:grpSpPr>
          <a:xfrm>
            <a:off x="152400" y="118711"/>
            <a:ext cx="8839200" cy="1323439"/>
            <a:chOff x="76200" y="118711"/>
            <a:chExt cx="8610600" cy="1323439"/>
          </a:xfrm>
        </p:grpSpPr>
        <p:sp>
          <p:nvSpPr>
            <p:cNvPr id="11" name="TextBox 10"/>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255634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2057400"/>
            <a:ext cx="5257800" cy="4216539"/>
          </a:xfrm>
          <a:prstGeom prst="rect">
            <a:avLst/>
          </a:prstGeom>
        </p:spPr>
        <p:txBody>
          <a:bodyPr wrap="square">
            <a:spAutoFit/>
          </a:bodyPr>
          <a:lstStyle/>
          <a:p>
            <a:pPr>
              <a:spcBef>
                <a:spcPts val="1800"/>
              </a:spcBef>
            </a:pPr>
            <a:r>
              <a:rPr lang="en-US" sz="2800" b="1" dirty="0" smtClean="0">
                <a:solidFill>
                  <a:srgbClr val="FFCC66"/>
                </a:solidFill>
              </a:rPr>
              <a:t>Fraud:</a:t>
            </a:r>
          </a:p>
          <a:p>
            <a:pPr>
              <a:spcBef>
                <a:spcPts val="1800"/>
              </a:spcBef>
            </a:pPr>
            <a:r>
              <a:rPr lang="en-US" b="1" i="1" dirty="0" smtClean="0">
                <a:solidFill>
                  <a:srgbClr val="FFFF99"/>
                </a:solidFill>
              </a:rPr>
              <a:t>Any </a:t>
            </a:r>
            <a:r>
              <a:rPr lang="en-US" b="1" i="1" dirty="0">
                <a:solidFill>
                  <a:srgbClr val="FFFF99"/>
                </a:solidFill>
              </a:rPr>
              <a:t>farmer or farmers’ market </a:t>
            </a:r>
            <a:r>
              <a:rPr lang="en-US" b="1" dirty="0">
                <a:solidFill>
                  <a:srgbClr val="FFFF99"/>
                </a:solidFill>
              </a:rPr>
              <a:t>that commits fraud or abuse is liable for prosecution under applicable Federal, State or local laws.  </a:t>
            </a:r>
            <a:r>
              <a:rPr lang="en-US" b="1" dirty="0"/>
              <a:t>A farmer may be terminated from the FMNP and assessed claims for fraud. </a:t>
            </a:r>
            <a:r>
              <a:rPr lang="en-US" b="1" dirty="0" smtClean="0"/>
              <a:t>Examples:</a:t>
            </a:r>
            <a:endParaRPr lang="en-US" b="1" dirty="0">
              <a:solidFill>
                <a:srgbClr val="FFFF99"/>
              </a:solidFill>
            </a:endParaRPr>
          </a:p>
          <a:p>
            <a:pPr marL="285750" lvl="0" indent="-285750">
              <a:spcBef>
                <a:spcPts val="1800"/>
              </a:spcBef>
              <a:buClr>
                <a:srgbClr val="FFFF99"/>
              </a:buClr>
              <a:buFont typeface="Wingdings" panose="05000000000000000000" pitchFamily="2" charset="2"/>
              <a:buChar char="Ø"/>
            </a:pPr>
            <a:r>
              <a:rPr lang="en-US" b="1" dirty="0">
                <a:solidFill>
                  <a:srgbClr val="FFCC66"/>
                </a:solidFill>
              </a:rPr>
              <a:t>Submitting FMNP checks for payment for an unauthorized farmer or vendor.</a:t>
            </a:r>
          </a:p>
          <a:p>
            <a:pPr marL="285750" lvl="0" indent="-285750">
              <a:spcBef>
                <a:spcPts val="1800"/>
              </a:spcBef>
              <a:buClr>
                <a:srgbClr val="FFFF99"/>
              </a:buClr>
              <a:buFont typeface="Wingdings" panose="05000000000000000000" pitchFamily="2" charset="2"/>
              <a:buChar char="Ø"/>
            </a:pPr>
            <a:r>
              <a:rPr lang="en-US" b="1" dirty="0">
                <a:solidFill>
                  <a:srgbClr val="FFFF99"/>
                </a:solidFill>
              </a:rPr>
              <a:t>Purchasing FMNP checks for cash.</a:t>
            </a:r>
          </a:p>
          <a:p>
            <a:pPr marL="285750" lvl="0" indent="-285750">
              <a:spcBef>
                <a:spcPts val="1800"/>
              </a:spcBef>
              <a:buClr>
                <a:srgbClr val="FFFF99"/>
              </a:buClr>
              <a:buFont typeface="Wingdings" panose="05000000000000000000" pitchFamily="2" charset="2"/>
              <a:buChar char="Ø"/>
            </a:pPr>
            <a:r>
              <a:rPr lang="en-US" b="1" dirty="0"/>
              <a:t>Providing drugs, alcohol or other illegal substance in exchange for FMNP checks</a:t>
            </a:r>
            <a:r>
              <a:rPr lang="en-US" b="1" dirty="0" smtClean="0"/>
              <a:t>.</a:t>
            </a:r>
            <a:endParaRPr lang="en-US" b="1" dirty="0"/>
          </a:p>
        </p:txBody>
      </p:sp>
      <p:grpSp>
        <p:nvGrpSpPr>
          <p:cNvPr id="10" name="Group 9"/>
          <p:cNvGrpSpPr/>
          <p:nvPr/>
        </p:nvGrpSpPr>
        <p:grpSpPr>
          <a:xfrm>
            <a:off x="152400" y="118711"/>
            <a:ext cx="8839200" cy="1323439"/>
            <a:chOff x="76200" y="118711"/>
            <a:chExt cx="8610600" cy="1323439"/>
          </a:xfrm>
        </p:grpSpPr>
        <p:sp>
          <p:nvSpPr>
            <p:cNvPr id="11" name="TextBox 10"/>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40188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2223155"/>
            <a:ext cx="5257800" cy="3108543"/>
          </a:xfrm>
          <a:prstGeom prst="rect">
            <a:avLst/>
          </a:prstGeom>
        </p:spPr>
        <p:txBody>
          <a:bodyPr wrap="square">
            <a:spAutoFit/>
          </a:bodyPr>
          <a:lstStyle/>
          <a:p>
            <a:r>
              <a:rPr lang="en-US" sz="2800" b="1" dirty="0" smtClean="0">
                <a:solidFill>
                  <a:srgbClr val="FFFF99"/>
                </a:solidFill>
              </a:rPr>
              <a:t>Appeals:  </a:t>
            </a:r>
          </a:p>
          <a:p>
            <a:endParaRPr lang="en-US" sz="2800" b="1" dirty="0">
              <a:solidFill>
                <a:srgbClr val="FFFF99"/>
              </a:solidFill>
            </a:endParaRPr>
          </a:p>
          <a:p>
            <a:r>
              <a:rPr lang="en-US" sz="2000" b="1" dirty="0" smtClean="0"/>
              <a:t>Made in </a:t>
            </a:r>
            <a:r>
              <a:rPr lang="en-US" sz="2000" b="1" dirty="0"/>
              <a:t>writing and submitted </a:t>
            </a:r>
            <a:r>
              <a:rPr lang="en-US" sz="2000" b="1" dirty="0" smtClean="0"/>
              <a:t>to:</a:t>
            </a:r>
          </a:p>
          <a:p>
            <a:pPr lvl="2"/>
            <a:r>
              <a:rPr lang="en-US" sz="2000" b="1" dirty="0" smtClean="0"/>
              <a:t>FMNP</a:t>
            </a:r>
          </a:p>
          <a:p>
            <a:pPr lvl="2"/>
            <a:r>
              <a:rPr lang="en-US" sz="2000" b="1" dirty="0" smtClean="0"/>
              <a:t>5800 </a:t>
            </a:r>
            <a:r>
              <a:rPr lang="en-US" sz="2000" b="1" dirty="0"/>
              <a:t>W. 10</a:t>
            </a:r>
            <a:r>
              <a:rPr lang="en-US" sz="2000" b="1" baseline="30000" dirty="0"/>
              <a:t>th</a:t>
            </a:r>
            <a:r>
              <a:rPr lang="en-US" sz="2000" b="1" dirty="0"/>
              <a:t> Street, </a:t>
            </a:r>
            <a:r>
              <a:rPr lang="en-US" sz="2000" b="1" dirty="0" smtClean="0"/>
              <a:t>Suite 810</a:t>
            </a:r>
          </a:p>
          <a:p>
            <a:pPr lvl="2"/>
            <a:r>
              <a:rPr lang="en-US" sz="2000" b="1" dirty="0" smtClean="0"/>
              <a:t>Little </a:t>
            </a:r>
            <a:r>
              <a:rPr lang="en-US" sz="2000" b="1" dirty="0"/>
              <a:t>Rock, AR  </a:t>
            </a:r>
            <a:r>
              <a:rPr lang="en-US" sz="2000" b="1" dirty="0" smtClean="0"/>
              <a:t>72204</a:t>
            </a:r>
          </a:p>
          <a:p>
            <a:pPr lvl="2"/>
            <a:endParaRPr lang="en-US" sz="2000" b="1" dirty="0"/>
          </a:p>
          <a:p>
            <a:r>
              <a:rPr lang="en-US" sz="2000" b="1" dirty="0" smtClean="0">
                <a:solidFill>
                  <a:srgbClr val="FFFF99"/>
                </a:solidFill>
              </a:rPr>
              <a:t>within </a:t>
            </a:r>
            <a:r>
              <a:rPr lang="en-US" sz="2000" b="1" dirty="0">
                <a:solidFill>
                  <a:srgbClr val="FFFF99"/>
                </a:solidFill>
              </a:rPr>
              <a:t>15 days of the adverse action</a:t>
            </a:r>
            <a:r>
              <a:rPr lang="en-US" sz="2000" b="1" dirty="0"/>
              <a:t>.</a:t>
            </a:r>
          </a:p>
          <a:p>
            <a:r>
              <a:rPr lang="en-US" sz="2000" dirty="0"/>
              <a:t> </a:t>
            </a:r>
          </a:p>
        </p:txBody>
      </p:sp>
      <p:grpSp>
        <p:nvGrpSpPr>
          <p:cNvPr id="10" name="Group 9"/>
          <p:cNvGrpSpPr/>
          <p:nvPr/>
        </p:nvGrpSpPr>
        <p:grpSpPr>
          <a:xfrm>
            <a:off x="152400" y="118711"/>
            <a:ext cx="8839200" cy="1323439"/>
            <a:chOff x="76200" y="118711"/>
            <a:chExt cx="8610600" cy="1323439"/>
          </a:xfrm>
        </p:grpSpPr>
        <p:sp>
          <p:nvSpPr>
            <p:cNvPr id="11" name="TextBox 10"/>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80726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240" t="28523" r="12739" b="19302"/>
          <a:stretch/>
        </p:blipFill>
        <p:spPr>
          <a:xfrm>
            <a:off x="0" y="1676400"/>
            <a:ext cx="9144000" cy="5181600"/>
          </a:xfrm>
          <a:prstGeom prst="rect">
            <a:avLst/>
          </a:prstGeom>
        </p:spPr>
      </p:pic>
      <p:sp>
        <p:nvSpPr>
          <p:cNvPr id="4" name="Title 1"/>
          <p:cNvSpPr>
            <a:spLocks noGrp="1"/>
          </p:cNvSpPr>
          <p:nvPr>
            <p:ph type="title"/>
          </p:nvPr>
        </p:nvSpPr>
        <p:spPr>
          <a:xfrm>
            <a:off x="0" y="0"/>
            <a:ext cx="9144000" cy="1676400"/>
          </a:xfrm>
        </p:spPr>
        <p:txBody>
          <a:bodyPr/>
          <a:lstStyle/>
          <a:p>
            <a:r>
              <a:rPr lang="en-US" sz="4800" dirty="0" smtClean="0">
                <a:solidFill>
                  <a:srgbClr val="FFFF99"/>
                </a:solidFill>
                <a:effectLst>
                  <a:outerShdw blurRad="38100" dist="38100" dir="2700000" algn="tl">
                    <a:srgbClr val="000000">
                      <a:alpha val="43137"/>
                    </a:srgbClr>
                  </a:outerShdw>
                </a:effectLst>
                <a:latin typeface="Arial Black" panose="020B0A04020102020204" pitchFamily="34" charset="0"/>
              </a:rPr>
              <a:t>Hope to See You at the Markets!</a:t>
            </a:r>
          </a:p>
        </p:txBody>
      </p:sp>
    </p:spTree>
    <p:extLst>
      <p:ext uri="{BB962C8B-B14F-4D97-AF65-F5344CB8AC3E}">
        <p14:creationId xmlns:p14="http://schemas.microsoft.com/office/powerpoint/2010/main" val="4253286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12121" y="2667000"/>
            <a:ext cx="4177937" cy="1754326"/>
          </a:xfrm>
          <a:prstGeom prst="rect">
            <a:avLst/>
          </a:prstGeom>
        </p:spPr>
        <p:txBody>
          <a:bodyPr wrap="square">
            <a:spAutoFit/>
          </a:bodyPr>
          <a:lstStyle/>
          <a:p>
            <a:pPr algn="ctr">
              <a:lnSpc>
                <a:spcPct val="150000"/>
              </a:lnSpc>
            </a:pPr>
            <a:r>
              <a:rPr lang="en-US" sz="2400" b="1" dirty="0" smtClean="0">
                <a:solidFill>
                  <a:srgbClr val="FFFFCC"/>
                </a:solidFill>
              </a:rPr>
              <a:t>On your flash drive &amp;</a:t>
            </a:r>
          </a:p>
          <a:p>
            <a:pPr algn="ctr">
              <a:lnSpc>
                <a:spcPct val="150000"/>
              </a:lnSpc>
            </a:pPr>
            <a:r>
              <a:rPr lang="en-US" sz="2400" b="1" u="sng" dirty="0" smtClean="0">
                <a:solidFill>
                  <a:srgbClr val="FFFFCC"/>
                </a:solidFill>
              </a:rPr>
              <a:t>mailed to approved farmers</a:t>
            </a:r>
            <a:r>
              <a:rPr lang="en-US" sz="2400" b="1" dirty="0" smtClean="0">
                <a:solidFill>
                  <a:srgbClr val="FFFFCC"/>
                </a:solidFill>
              </a:rPr>
              <a:t>.</a:t>
            </a:r>
          </a:p>
          <a:p>
            <a:pPr algn="ctr">
              <a:lnSpc>
                <a:spcPct val="150000"/>
              </a:lnSpc>
            </a:pPr>
            <a:endParaRPr lang="en-US" sz="2400" b="1" dirty="0"/>
          </a:p>
        </p:txBody>
      </p:sp>
      <p:grpSp>
        <p:nvGrpSpPr>
          <p:cNvPr id="13" name="Group 12"/>
          <p:cNvGrpSpPr/>
          <p:nvPr/>
        </p:nvGrpSpPr>
        <p:grpSpPr>
          <a:xfrm>
            <a:off x="152400" y="118711"/>
            <a:ext cx="8839200" cy="1323439"/>
            <a:chOff x="76200" y="118711"/>
            <a:chExt cx="8610600" cy="1323439"/>
          </a:xfrm>
        </p:grpSpPr>
        <p:sp>
          <p:nvSpPr>
            <p:cNvPr id="14" name="TextBox 13"/>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05000"/>
            <a:ext cx="3359426"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182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1114" y="3798635"/>
            <a:ext cx="5416485" cy="2523768"/>
          </a:xfrm>
          <a:prstGeom prst="rect">
            <a:avLst/>
          </a:prstGeom>
          <a:noFill/>
        </p:spPr>
        <p:txBody>
          <a:bodyPr wrap="square" rtlCol="0">
            <a:spAutoFit/>
          </a:bodyPr>
          <a:lstStyle/>
          <a:p>
            <a:pPr marL="285750" indent="-285750">
              <a:spcBef>
                <a:spcPts val="3000"/>
              </a:spcBef>
              <a:buClr>
                <a:srgbClr val="FFFF99"/>
              </a:buClr>
              <a:buFont typeface="Wingdings" panose="05000000000000000000" pitchFamily="2" charset="2"/>
              <a:buChar char="Ø"/>
            </a:pPr>
            <a:r>
              <a:rPr lang="en-US" b="1" dirty="0" smtClean="0"/>
              <a:t>Women who are pregnant or just had a baby and who meet income eligibility guidelines and are at nutritional risk.</a:t>
            </a:r>
          </a:p>
          <a:p>
            <a:pPr marL="285750" indent="-285750">
              <a:spcBef>
                <a:spcPts val="3000"/>
              </a:spcBef>
              <a:buClr>
                <a:srgbClr val="FFFF99"/>
              </a:buClr>
              <a:buFont typeface="Wingdings" panose="05000000000000000000" pitchFamily="2" charset="2"/>
              <a:buChar char="Ø"/>
            </a:pPr>
            <a:r>
              <a:rPr lang="en-US" b="1" dirty="0" smtClean="0"/>
              <a:t>Children up to age 5 and are at nutritional risk.</a:t>
            </a:r>
          </a:p>
          <a:p>
            <a:pPr marL="285750" indent="-285750">
              <a:spcBef>
                <a:spcPts val="3000"/>
              </a:spcBef>
              <a:buClr>
                <a:srgbClr val="FFFF99"/>
              </a:buClr>
              <a:buFont typeface="Wingdings" panose="05000000000000000000" pitchFamily="2" charset="2"/>
              <a:buChar char="Ø"/>
            </a:pPr>
            <a:r>
              <a:rPr lang="en-US" b="1" dirty="0" smtClean="0"/>
              <a:t>Infants (must be 1 year old for the FMNP) and are at nutritional risk.</a:t>
            </a:r>
            <a:endParaRPr lang="en-US" b="1" dirty="0"/>
          </a:p>
        </p:txBody>
      </p:sp>
      <p:sp>
        <p:nvSpPr>
          <p:cNvPr id="11" name="TextBox 10"/>
          <p:cNvSpPr txBox="1"/>
          <p:nvPr/>
        </p:nvSpPr>
        <p:spPr>
          <a:xfrm>
            <a:off x="1308462" y="2286000"/>
            <a:ext cx="6768737" cy="1508105"/>
          </a:xfrm>
          <a:prstGeom prst="rect">
            <a:avLst/>
          </a:prstGeom>
          <a:noFill/>
        </p:spPr>
        <p:txBody>
          <a:bodyPr wrap="square" rtlCol="0">
            <a:spAutoFit/>
          </a:bodyPr>
          <a:lstStyle/>
          <a:p>
            <a:pPr>
              <a:spcBef>
                <a:spcPts val="2400"/>
              </a:spcBef>
            </a:pPr>
            <a:r>
              <a:rPr lang="en-US" sz="2800" b="1" dirty="0" smtClean="0">
                <a:solidFill>
                  <a:srgbClr val="FFFF99"/>
                </a:solidFill>
                <a:effectLst>
                  <a:outerShdw blurRad="38100" dist="38100" dir="2700000" algn="tl">
                    <a:srgbClr val="000000">
                      <a:alpha val="43137"/>
                    </a:srgbClr>
                  </a:outerShdw>
                </a:effectLst>
              </a:rPr>
              <a:t>WIC</a:t>
            </a:r>
            <a:r>
              <a:rPr lang="en-US" b="1" dirty="0" smtClean="0">
                <a:solidFill>
                  <a:srgbClr val="FFFF99"/>
                </a:solidFill>
              </a:rPr>
              <a:t> </a:t>
            </a:r>
            <a:r>
              <a:rPr lang="en-US" sz="2400" b="1" dirty="0" smtClean="0"/>
              <a:t>– Supplemental Nutrition Program for </a:t>
            </a:r>
            <a:r>
              <a:rPr lang="en-US" sz="2400" b="1" dirty="0" smtClean="0">
                <a:solidFill>
                  <a:srgbClr val="FFFF99"/>
                </a:solidFill>
              </a:rPr>
              <a:t>W</a:t>
            </a:r>
            <a:r>
              <a:rPr lang="en-US" sz="2400" b="1" dirty="0" smtClean="0"/>
              <a:t>omen, </a:t>
            </a:r>
            <a:r>
              <a:rPr lang="en-US" sz="2400" b="1" dirty="0" smtClean="0">
                <a:solidFill>
                  <a:srgbClr val="FFFF99"/>
                </a:solidFill>
              </a:rPr>
              <a:t>I</a:t>
            </a:r>
            <a:r>
              <a:rPr lang="en-US" sz="2400" b="1" dirty="0" smtClean="0"/>
              <a:t>nfants and </a:t>
            </a:r>
            <a:r>
              <a:rPr lang="en-US" sz="2400" b="1" dirty="0" smtClean="0">
                <a:solidFill>
                  <a:srgbClr val="FFFF99"/>
                </a:solidFill>
              </a:rPr>
              <a:t>C</a:t>
            </a:r>
            <a:r>
              <a:rPr lang="en-US" sz="2400" b="1" dirty="0" smtClean="0"/>
              <a:t>hildren</a:t>
            </a:r>
          </a:p>
          <a:p>
            <a:pPr>
              <a:spcBef>
                <a:spcPts val="2400"/>
              </a:spcBef>
            </a:pPr>
            <a:r>
              <a:rPr lang="en-US" sz="2000" b="1" dirty="0" smtClean="0"/>
              <a:t>Participants are:</a:t>
            </a:r>
          </a:p>
        </p:txBody>
      </p:sp>
      <p:grpSp>
        <p:nvGrpSpPr>
          <p:cNvPr id="10" name="Group 9"/>
          <p:cNvGrpSpPr/>
          <p:nvPr/>
        </p:nvGrpSpPr>
        <p:grpSpPr>
          <a:xfrm>
            <a:off x="152400" y="118711"/>
            <a:ext cx="8839200" cy="1323439"/>
            <a:chOff x="76200" y="118711"/>
            <a:chExt cx="8610600" cy="1323439"/>
          </a:xfrm>
        </p:grpSpPr>
        <p:sp>
          <p:nvSpPr>
            <p:cNvPr id="2" name="TextBox 1"/>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381432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2286000"/>
            <a:ext cx="4572000" cy="3323987"/>
          </a:xfrm>
          <a:prstGeom prst="rect">
            <a:avLst/>
          </a:prstGeom>
          <a:noFill/>
        </p:spPr>
        <p:txBody>
          <a:bodyPr wrap="square" rtlCol="0">
            <a:spAutoFit/>
          </a:bodyPr>
          <a:lstStyle/>
          <a:p>
            <a:pPr>
              <a:spcBef>
                <a:spcPts val="2400"/>
              </a:spcBef>
            </a:pPr>
            <a:r>
              <a:rPr lang="en-US" sz="2000" b="1" dirty="0" smtClean="0">
                <a:solidFill>
                  <a:srgbClr val="FFFF99"/>
                </a:solidFill>
              </a:rPr>
              <a:t>FMNP </a:t>
            </a:r>
            <a:r>
              <a:rPr lang="en-US" sz="2000" b="1" dirty="0" smtClean="0"/>
              <a:t>is a federal program established by Congress in July 1992.</a:t>
            </a:r>
          </a:p>
          <a:p>
            <a:pPr>
              <a:spcBef>
                <a:spcPts val="2400"/>
              </a:spcBef>
              <a:spcAft>
                <a:spcPts val="1200"/>
              </a:spcAft>
            </a:pPr>
            <a:r>
              <a:rPr lang="en-US" sz="2000" b="1" dirty="0" smtClean="0"/>
              <a:t>FMNP is administered through a</a:t>
            </a:r>
            <a:r>
              <a:rPr lang="en-US" sz="2000" b="1" dirty="0" smtClean="0">
                <a:solidFill>
                  <a:srgbClr val="FFFF99"/>
                </a:solidFill>
              </a:rPr>
              <a:t> Federal/State </a:t>
            </a:r>
            <a:r>
              <a:rPr lang="en-US" sz="2000" b="1" dirty="0" smtClean="0"/>
              <a:t>partnership</a:t>
            </a:r>
          </a:p>
          <a:p>
            <a:pPr>
              <a:spcBef>
                <a:spcPts val="2400"/>
              </a:spcBef>
            </a:pPr>
            <a:r>
              <a:rPr lang="en-US" sz="2000" b="1" dirty="0" smtClean="0"/>
              <a:t>USDA/FNS awards </a:t>
            </a:r>
            <a:r>
              <a:rPr lang="en-US" sz="2000" b="1" dirty="0" smtClean="0">
                <a:solidFill>
                  <a:srgbClr val="FFFF99"/>
                </a:solidFill>
              </a:rPr>
              <a:t>cash grant to State agencies</a:t>
            </a:r>
            <a:r>
              <a:rPr lang="en-US" sz="2000" b="1" dirty="0" smtClean="0"/>
              <a:t> such as agriculture or health departments – </a:t>
            </a:r>
            <a:r>
              <a:rPr lang="en-US" sz="2000" b="1" dirty="0" smtClean="0">
                <a:solidFill>
                  <a:schemeClr val="accent6">
                    <a:lumMod val="75000"/>
                  </a:schemeClr>
                </a:solidFill>
              </a:rPr>
              <a:t>Arkansas Department of Health</a:t>
            </a:r>
            <a:r>
              <a:rPr lang="en-US" sz="2000" b="1" dirty="0" smtClean="0"/>
              <a:t> in our state.</a:t>
            </a:r>
            <a:endParaRPr lang="en-US" sz="2000" b="1" dirty="0"/>
          </a:p>
        </p:txBody>
      </p:sp>
      <p:grpSp>
        <p:nvGrpSpPr>
          <p:cNvPr id="28" name="Group 27"/>
          <p:cNvGrpSpPr/>
          <p:nvPr/>
        </p:nvGrpSpPr>
        <p:grpSpPr>
          <a:xfrm>
            <a:off x="152400" y="118711"/>
            <a:ext cx="8839200" cy="1323439"/>
            <a:chOff x="76200" y="118711"/>
            <a:chExt cx="8610600" cy="1323439"/>
          </a:xfrm>
        </p:grpSpPr>
        <p:sp>
          <p:nvSpPr>
            <p:cNvPr id="29" name="TextBox 28"/>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3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79120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2133600"/>
            <a:ext cx="4800600" cy="3354765"/>
          </a:xfrm>
          <a:prstGeom prst="rect">
            <a:avLst/>
          </a:prstGeom>
          <a:noFill/>
        </p:spPr>
        <p:txBody>
          <a:bodyPr wrap="square" rtlCol="0">
            <a:spAutoFit/>
          </a:bodyPr>
          <a:lstStyle/>
          <a:p>
            <a:r>
              <a:rPr lang="en-US" sz="2800" b="1" dirty="0" smtClean="0">
                <a:solidFill>
                  <a:schemeClr val="accent6">
                    <a:lumMod val="75000"/>
                  </a:schemeClr>
                </a:solidFill>
                <a:effectLst>
                  <a:outerShdw blurRad="38100" dist="38100" dir="2700000" algn="tl">
                    <a:srgbClr val="000000">
                      <a:alpha val="43137"/>
                    </a:srgbClr>
                  </a:outerShdw>
                </a:effectLst>
              </a:rPr>
              <a:t>FMNP</a:t>
            </a:r>
            <a:r>
              <a:rPr lang="en-US" sz="2800" b="1" dirty="0" smtClean="0">
                <a:solidFill>
                  <a:srgbClr val="FFFF99"/>
                </a:solidFill>
                <a:effectLst>
                  <a:outerShdw blurRad="38100" dist="38100" dir="2700000" algn="tl">
                    <a:srgbClr val="000000">
                      <a:alpha val="43137"/>
                    </a:srgbClr>
                  </a:outerShdw>
                </a:effectLst>
              </a:rPr>
              <a:t> Purpose</a:t>
            </a:r>
          </a:p>
          <a:p>
            <a:pPr marL="342900" indent="-342900">
              <a:spcBef>
                <a:spcPts val="2400"/>
              </a:spcBef>
              <a:buClr>
                <a:srgbClr val="FFFF99"/>
              </a:buClr>
              <a:buFont typeface="Wingdings" panose="05000000000000000000" pitchFamily="2" charset="2"/>
              <a:buChar char="§"/>
            </a:pPr>
            <a:r>
              <a:rPr lang="en-US" sz="2400" b="1" dirty="0" smtClean="0"/>
              <a:t>Provide fresh, unprepared, locally grown fruits, vegetables and herbs to WIC participants</a:t>
            </a:r>
          </a:p>
          <a:p>
            <a:pPr marL="342900" indent="-342900">
              <a:spcBef>
                <a:spcPts val="2400"/>
              </a:spcBef>
              <a:buClr>
                <a:srgbClr val="FFFF99"/>
              </a:buClr>
              <a:buFont typeface="Wingdings" panose="05000000000000000000" pitchFamily="2" charset="2"/>
              <a:buChar char="§"/>
            </a:pPr>
            <a:r>
              <a:rPr lang="en-US" sz="2400" b="1" dirty="0" smtClean="0"/>
              <a:t>Expand awareness &amp; use of farmer’s markets and increase their sales</a:t>
            </a:r>
            <a:endParaRPr lang="en-US" sz="2400" b="1" dirty="0"/>
          </a:p>
        </p:txBody>
      </p:sp>
      <p:grpSp>
        <p:nvGrpSpPr>
          <p:cNvPr id="13" name="Group 12"/>
          <p:cNvGrpSpPr/>
          <p:nvPr/>
        </p:nvGrpSpPr>
        <p:grpSpPr>
          <a:xfrm>
            <a:off x="152400" y="118711"/>
            <a:ext cx="8839200" cy="1323439"/>
            <a:chOff x="76200" y="118711"/>
            <a:chExt cx="8610600" cy="1323439"/>
          </a:xfrm>
        </p:grpSpPr>
        <p:sp>
          <p:nvSpPr>
            <p:cNvPr id="14" name="TextBox 13"/>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15588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057400"/>
            <a:ext cx="3124200" cy="3231654"/>
          </a:xfrm>
          <a:prstGeom prst="rect">
            <a:avLst/>
          </a:prstGeom>
          <a:noFill/>
        </p:spPr>
        <p:txBody>
          <a:bodyPr wrap="square" rtlCol="0">
            <a:spAutoFit/>
          </a:bodyPr>
          <a:lstStyle/>
          <a:p>
            <a:pPr algn="ctr"/>
            <a:r>
              <a:rPr lang="en-US" sz="4400" dirty="0" smtClean="0">
                <a:solidFill>
                  <a:srgbClr val="FFFF99"/>
                </a:solidFill>
                <a:effectLst>
                  <a:outerShdw blurRad="38100" dist="38100" dir="2700000" algn="tl">
                    <a:srgbClr val="000000">
                      <a:alpha val="43137"/>
                    </a:srgbClr>
                  </a:outerShdw>
                </a:effectLst>
              </a:rPr>
              <a:t>Farmers </a:t>
            </a:r>
            <a:r>
              <a:rPr lang="en-US" sz="4400" u="sng" dirty="0" smtClean="0">
                <a:solidFill>
                  <a:srgbClr val="FFFF99"/>
                </a:solidFill>
                <a:effectLst>
                  <a:outerShdw blurRad="38100" dist="38100" dir="2700000" algn="tl">
                    <a:srgbClr val="000000">
                      <a:alpha val="43137"/>
                    </a:srgbClr>
                  </a:outerShdw>
                </a:effectLst>
              </a:rPr>
              <a:t>and</a:t>
            </a:r>
            <a:r>
              <a:rPr lang="en-US" sz="4400" dirty="0" smtClean="0">
                <a:solidFill>
                  <a:srgbClr val="FFFF99"/>
                </a:solidFill>
                <a:effectLst>
                  <a:outerShdw blurRad="38100" dist="38100" dir="2700000" algn="tl">
                    <a:srgbClr val="000000">
                      <a:alpha val="43137"/>
                    </a:srgbClr>
                  </a:outerShdw>
                </a:effectLst>
              </a:rPr>
              <a:t> Markets Apply</a:t>
            </a:r>
          </a:p>
          <a:p>
            <a:pPr algn="ctr">
              <a:spcBef>
                <a:spcPts val="1200"/>
              </a:spcBef>
            </a:pPr>
            <a:r>
              <a:rPr lang="en-US" sz="3200" dirty="0" smtClean="0">
                <a:solidFill>
                  <a:srgbClr val="FF0000"/>
                </a:solidFill>
                <a:effectLst>
                  <a:outerShdw blurRad="38100" dist="38100" dir="2700000" algn="tl">
                    <a:srgbClr val="000000">
                      <a:alpha val="43137"/>
                    </a:srgbClr>
                  </a:outerShdw>
                </a:effectLst>
              </a:rPr>
              <a:t>3-Year</a:t>
            </a:r>
            <a:r>
              <a:rPr lang="en-US" sz="3200" dirty="0" smtClean="0">
                <a:solidFill>
                  <a:srgbClr val="FFCC66"/>
                </a:solidFill>
                <a:effectLst>
                  <a:outerShdw blurRad="38100" dist="38100" dir="2700000" algn="tl">
                    <a:srgbClr val="000000">
                      <a:alpha val="43137"/>
                    </a:srgbClr>
                  </a:outerShdw>
                </a:effectLst>
              </a:rPr>
              <a:t> Agreement</a:t>
            </a:r>
            <a:endParaRPr lang="en-US" sz="3200" dirty="0">
              <a:solidFill>
                <a:srgbClr val="FFCC66"/>
              </a:solidFill>
              <a:effectLst>
                <a:outerShdw blurRad="38100" dist="38100" dir="2700000" algn="tl">
                  <a:srgbClr val="000000">
                    <a:alpha val="43137"/>
                  </a:srgbClr>
                </a:outerShdw>
              </a:effectLst>
            </a:endParaRPr>
          </a:p>
        </p:txBody>
      </p:sp>
      <p:grpSp>
        <p:nvGrpSpPr>
          <p:cNvPr id="11" name="Group 10"/>
          <p:cNvGrpSpPr/>
          <p:nvPr/>
        </p:nvGrpSpPr>
        <p:grpSpPr>
          <a:xfrm>
            <a:off x="152400" y="118711"/>
            <a:ext cx="8839200" cy="1323439"/>
            <a:chOff x="76200" y="118711"/>
            <a:chExt cx="8610600" cy="1323439"/>
          </a:xfrm>
        </p:grpSpPr>
        <p:sp>
          <p:nvSpPr>
            <p:cNvPr id="12" name="TextBox 11"/>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 name="Group 1"/>
          <p:cNvGrpSpPr/>
          <p:nvPr/>
        </p:nvGrpSpPr>
        <p:grpSpPr>
          <a:xfrm>
            <a:off x="4100135" y="2232757"/>
            <a:ext cx="4480774" cy="4760795"/>
            <a:chOff x="4100135" y="2232757"/>
            <a:chExt cx="4480774" cy="4760795"/>
          </a:xfrm>
        </p:grpSpPr>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1150">
              <a:off x="5189884" y="2232757"/>
              <a:ext cx="3391025" cy="4384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32936">
              <a:off x="4100135" y="2803552"/>
              <a:ext cx="3240778" cy="419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5105400" y="3137161"/>
              <a:ext cx="558438" cy="3810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Oval 13"/>
            <p:cNvSpPr/>
            <p:nvPr/>
          </p:nvSpPr>
          <p:spPr>
            <a:xfrm>
              <a:off x="7804772" y="2819007"/>
              <a:ext cx="558438" cy="3810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Tree>
    <p:extLst>
      <p:ext uri="{BB962C8B-B14F-4D97-AF65-F5344CB8AC3E}">
        <p14:creationId xmlns:p14="http://schemas.microsoft.com/office/powerpoint/2010/main" val="1146470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2133600"/>
            <a:ext cx="5707731" cy="3754874"/>
          </a:xfrm>
          <a:prstGeom prst="rect">
            <a:avLst/>
          </a:prstGeom>
          <a:noFill/>
        </p:spPr>
        <p:txBody>
          <a:bodyPr wrap="square" rtlCol="0">
            <a:spAutoFit/>
          </a:bodyPr>
          <a:lstStyle/>
          <a:p>
            <a:r>
              <a:rPr lang="en-US" sz="2800" b="1" dirty="0" smtClean="0">
                <a:solidFill>
                  <a:srgbClr val="FFFF99"/>
                </a:solidFill>
                <a:effectLst>
                  <a:outerShdw blurRad="38100" dist="38100" dir="2700000" algn="tl">
                    <a:srgbClr val="000000">
                      <a:alpha val="43137"/>
                    </a:srgbClr>
                  </a:outerShdw>
                </a:effectLst>
              </a:rPr>
              <a:t>How WIC FMNP works:</a:t>
            </a:r>
          </a:p>
          <a:p>
            <a:pPr marL="342900" indent="-342900">
              <a:spcBef>
                <a:spcPts val="1800"/>
              </a:spcBef>
              <a:buClr>
                <a:srgbClr val="FFFF99"/>
              </a:buClr>
              <a:buFont typeface="Wingdings" panose="05000000000000000000" pitchFamily="2" charset="2"/>
              <a:buChar char="§"/>
            </a:pPr>
            <a:r>
              <a:rPr lang="en-US" sz="2000" b="1" dirty="0" smtClean="0">
                <a:solidFill>
                  <a:srgbClr val="FFFF99"/>
                </a:solidFill>
              </a:rPr>
              <a:t>WIC participants receive coupons </a:t>
            </a:r>
            <a:r>
              <a:rPr lang="en-US" sz="2000" b="1" dirty="0" smtClean="0"/>
              <a:t>from WIC.</a:t>
            </a:r>
          </a:p>
          <a:p>
            <a:pPr marL="342900" indent="-342900">
              <a:spcBef>
                <a:spcPts val="2400"/>
              </a:spcBef>
              <a:buClr>
                <a:srgbClr val="FFFF99"/>
              </a:buClr>
              <a:buFont typeface="Wingdings" panose="05000000000000000000" pitchFamily="2" charset="2"/>
              <a:buChar char="§"/>
            </a:pPr>
            <a:r>
              <a:rPr lang="en-US" sz="2000" b="1" dirty="0">
                <a:solidFill>
                  <a:srgbClr val="FFFF99"/>
                </a:solidFill>
              </a:rPr>
              <a:t>Participants </a:t>
            </a:r>
            <a:r>
              <a:rPr lang="en-US" sz="2000" b="1" dirty="0" smtClean="0">
                <a:solidFill>
                  <a:srgbClr val="FFFF99"/>
                </a:solidFill>
              </a:rPr>
              <a:t>use coupons </a:t>
            </a:r>
            <a:r>
              <a:rPr lang="en-US" sz="2000" b="1" dirty="0" smtClean="0"/>
              <a:t>to buy fresh produce at authorized farmers markets from authorized farmers.</a:t>
            </a:r>
          </a:p>
          <a:p>
            <a:pPr marL="342900" indent="-342900">
              <a:spcBef>
                <a:spcPts val="2400"/>
              </a:spcBef>
              <a:buClr>
                <a:srgbClr val="FFFF99"/>
              </a:buClr>
              <a:buFont typeface="Wingdings" panose="05000000000000000000" pitchFamily="2" charset="2"/>
              <a:buChar char="§"/>
            </a:pPr>
            <a:r>
              <a:rPr lang="en-US" sz="2000" b="1" dirty="0" smtClean="0">
                <a:solidFill>
                  <a:srgbClr val="FFFF99"/>
                </a:solidFill>
              </a:rPr>
              <a:t>Farmers deposit coupons</a:t>
            </a:r>
            <a:r>
              <a:rPr lang="en-US" sz="2000" b="1" dirty="0" smtClean="0"/>
              <a:t> in their banks to receive payment.</a:t>
            </a:r>
          </a:p>
          <a:p>
            <a:pPr>
              <a:spcBef>
                <a:spcPts val="1800"/>
              </a:spcBef>
              <a:buClr>
                <a:srgbClr val="FFFF99"/>
              </a:buClr>
            </a:pPr>
            <a:endParaRPr lang="en-US" sz="2000" b="1" dirty="0">
              <a:solidFill>
                <a:srgbClr val="FFCC66"/>
              </a:solidFill>
            </a:endParaRPr>
          </a:p>
        </p:txBody>
      </p:sp>
      <p:grpSp>
        <p:nvGrpSpPr>
          <p:cNvPr id="10" name="Group 9"/>
          <p:cNvGrpSpPr/>
          <p:nvPr/>
        </p:nvGrpSpPr>
        <p:grpSpPr>
          <a:xfrm>
            <a:off x="152400" y="118711"/>
            <a:ext cx="8839200" cy="1323439"/>
            <a:chOff x="76200" y="118711"/>
            <a:chExt cx="8610600" cy="1323439"/>
          </a:xfrm>
        </p:grpSpPr>
        <p:sp>
          <p:nvSpPr>
            <p:cNvPr id="11" name="TextBox 10"/>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83237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2743334"/>
            <a:ext cx="4114799" cy="1754326"/>
          </a:xfrm>
          <a:prstGeom prst="rect">
            <a:avLst/>
          </a:prstGeom>
        </p:spPr>
        <p:txBody>
          <a:bodyPr wrap="square">
            <a:spAutoFit/>
          </a:bodyPr>
          <a:lstStyle/>
          <a:p>
            <a:pPr>
              <a:lnSpc>
                <a:spcPct val="150000"/>
              </a:lnSpc>
            </a:pPr>
            <a:r>
              <a:rPr lang="en-US" sz="2400" b="1" dirty="0"/>
              <a:t>Each WIC </a:t>
            </a:r>
            <a:r>
              <a:rPr lang="en-US" sz="2400" b="1" dirty="0" smtClean="0"/>
              <a:t>FMNP participant receives </a:t>
            </a:r>
            <a:r>
              <a:rPr lang="en-US" sz="2400" b="1" dirty="0" smtClean="0">
                <a:solidFill>
                  <a:srgbClr val="FFFF99"/>
                </a:solidFill>
              </a:rPr>
              <a:t>$16 </a:t>
            </a:r>
            <a:r>
              <a:rPr lang="en-US" sz="2400" b="1" dirty="0"/>
              <a:t>to spend </a:t>
            </a:r>
            <a:endParaRPr lang="en-US" sz="2400" b="1" dirty="0" smtClean="0"/>
          </a:p>
          <a:p>
            <a:pPr>
              <a:lnSpc>
                <a:spcPct val="150000"/>
              </a:lnSpc>
            </a:pPr>
            <a:r>
              <a:rPr lang="en-US" sz="2400" b="1" dirty="0" smtClean="0">
                <a:solidFill>
                  <a:srgbClr val="FFFF99"/>
                </a:solidFill>
              </a:rPr>
              <a:t>May </a:t>
            </a:r>
            <a:r>
              <a:rPr lang="en-US" sz="2400" b="1" dirty="0">
                <a:solidFill>
                  <a:srgbClr val="FFFF99"/>
                </a:solidFill>
              </a:rPr>
              <a:t>through September</a:t>
            </a:r>
            <a:r>
              <a:rPr lang="en-US" sz="2400" b="1" dirty="0" smtClean="0">
                <a:solidFill>
                  <a:srgbClr val="FFFF99"/>
                </a:solidFill>
              </a:rPr>
              <a:t>.</a:t>
            </a:r>
          </a:p>
        </p:txBody>
      </p:sp>
      <p:grpSp>
        <p:nvGrpSpPr>
          <p:cNvPr id="20" name="Group 19"/>
          <p:cNvGrpSpPr/>
          <p:nvPr/>
        </p:nvGrpSpPr>
        <p:grpSpPr>
          <a:xfrm>
            <a:off x="152400" y="118711"/>
            <a:ext cx="8839200" cy="1323439"/>
            <a:chOff x="76200" y="118711"/>
            <a:chExt cx="8610600" cy="1323439"/>
          </a:xfrm>
        </p:grpSpPr>
        <p:sp>
          <p:nvSpPr>
            <p:cNvPr id="21" name="TextBox 20"/>
            <p:cNvSpPr txBox="1"/>
            <p:nvPr/>
          </p:nvSpPr>
          <p:spPr>
            <a:xfrm>
              <a:off x="76200" y="118711"/>
              <a:ext cx="8610600" cy="1323439"/>
            </a:xfrm>
            <a:prstGeom prst="rect">
              <a:avLst/>
            </a:prstGeom>
            <a:solidFill>
              <a:schemeClr val="bg1">
                <a:lumMod val="50000"/>
                <a:lumOff val="50000"/>
              </a:schemeClr>
            </a:solidFill>
          </p:spPr>
          <p:txBody>
            <a:bodyPr wrap="square" rtlCol="0">
              <a:spAutoFit/>
            </a:bodyPr>
            <a:lstStyle/>
            <a:p>
              <a:pPr algn="r"/>
              <a:r>
                <a:rPr lang="en-US" sz="4000" b="1" dirty="0">
                  <a:solidFill>
                    <a:srgbClr val="FF9933"/>
                  </a:solidFill>
                  <a:effectLst>
                    <a:outerShdw blurRad="50800" dist="38100" dir="2700000" algn="tl">
                      <a:srgbClr val="000000">
                        <a:alpha val="40000"/>
                      </a:srgbClr>
                    </a:outerShdw>
                  </a:effectLst>
                </a:rPr>
                <a:t>WIC </a:t>
              </a:r>
              <a:r>
                <a:rPr lang="en-US" sz="4000" b="1" dirty="0" smtClean="0">
                  <a:solidFill>
                    <a:srgbClr val="FF9933"/>
                  </a:solidFill>
                  <a:effectLst>
                    <a:outerShdw blurRad="50800" dist="38100" dir="2700000" algn="tl">
                      <a:srgbClr val="000000">
                        <a:alpha val="40000"/>
                      </a:srgbClr>
                    </a:outerShdw>
                  </a:effectLst>
                </a:rPr>
                <a:t>FMNP </a:t>
              </a:r>
            </a:p>
            <a:p>
              <a:pPr algn="r"/>
              <a:r>
                <a:rPr lang="en-US" sz="4000" b="1" dirty="0" smtClean="0">
                  <a:solidFill>
                    <a:srgbClr val="FF9933"/>
                  </a:solidFill>
                  <a:effectLst>
                    <a:outerShdw blurRad="50800" dist="38100" dir="2700000" algn="tl">
                      <a:srgbClr val="000000">
                        <a:alpha val="40000"/>
                      </a:srgbClr>
                    </a:outerShdw>
                  </a:effectLst>
                </a:rPr>
                <a:t>2017-2019 Farmer Training </a:t>
              </a:r>
              <a:endParaRPr lang="en-US" sz="2000" b="1" dirty="0" smtClean="0">
                <a:solidFill>
                  <a:srgbClr val="FF9933"/>
                </a:solidFill>
                <a:effectLst>
                  <a:outerShdw blurRad="50800" dist="38100" dir="2700000" algn="tl">
                    <a:srgbClr val="000000">
                      <a:alpha val="40000"/>
                    </a:srgbClr>
                  </a:outerShdw>
                </a:effectLst>
              </a:endParaRPr>
            </a:p>
          </p:txBody>
        </p:sp>
        <p:pic>
          <p:nvPicPr>
            <p:cNvPr id="2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90" t="65292" r="1" b="4193"/>
            <a:stretch/>
          </p:blipFill>
          <p:spPr bwMode="auto">
            <a:xfrm>
              <a:off x="76201" y="118712"/>
              <a:ext cx="1752600" cy="132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 name="Group 1"/>
          <p:cNvGrpSpPr/>
          <p:nvPr/>
        </p:nvGrpSpPr>
        <p:grpSpPr>
          <a:xfrm>
            <a:off x="4986792" y="2232646"/>
            <a:ext cx="3634717" cy="3307371"/>
            <a:chOff x="5235323" y="2057400"/>
            <a:chExt cx="3634717" cy="3307371"/>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30068">
              <a:off x="5410200" y="2057400"/>
              <a:ext cx="3386186" cy="1433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01582">
              <a:off x="5483854" y="2507784"/>
              <a:ext cx="3386186" cy="1433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30068">
              <a:off x="5377511" y="3169761"/>
              <a:ext cx="3386186" cy="1433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5323" y="3931628"/>
              <a:ext cx="3386186" cy="1433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1267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4316</TotalTime>
  <Words>1129</Words>
  <Application>Microsoft Office PowerPoint</Application>
  <PresentationFormat>On-screen Show (4:3)</PresentationFormat>
  <Paragraphs>164</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Items MUST be on this list .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Hope to See You at the Markets!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DKB</dc:creator>
  <cp:lastModifiedBy>DKB</cp:lastModifiedBy>
  <cp:revision>357</cp:revision>
  <dcterms:created xsi:type="dcterms:W3CDTF">2013-01-29T12:21:33Z</dcterms:created>
  <dcterms:modified xsi:type="dcterms:W3CDTF">2017-02-20T13:54:12Z</dcterms:modified>
</cp:coreProperties>
</file>